
<file path=[Content_Types].xml><?xml version="1.0" encoding="utf-8"?>
<Types xmlns="http://schemas.openxmlformats.org/package/2006/content-types">
  <Default Extension="wmf" ContentType="image/x-wmf"/>
  <Default Extension="png" ContentType="image/png"/>
  <Default Extension="jpg" ContentType="image/jpeg"/>
  <Default Extension="jpeg" ContentType="image/jpeg"/>
  <Default Extension="xml" ContentType="application/xml"/>
  <Default Extension="rels" ContentType="application/vnd.openxmlformats-package.relationships+xml"/>
  <Default Extension="bin" ContentType="application/vnd.openxmlformats-officedocument.oleObject"/>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18.xml" ContentType="application/vnd.openxmlformats-officedocument.presentationml.notesSlide+xml"/>
  <Override PartName="/ppt/notesSlides/notesSlide15.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0.xml" ContentType="application/vnd.openxmlformats-officedocument.presentationml.notesSlide+xml"/>
  <Override PartName="/ppt/notesSlides/notesSlide20.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s/slide30.xml" ContentType="application/vnd.openxmlformats-officedocument.presentationml.slide+xml"/>
  <Override PartName="/ppt/slides/slide28.xml" ContentType="application/vnd.openxmlformats-officedocument.presentationml.slide+xml"/>
  <Override PartName="/ppt/notesSlides/notesSlide29.xml" ContentType="application/vnd.openxmlformats-officedocument.presentationml.notesSlide+xml"/>
  <Override PartName="/ppt/slides/slide27.xml" ContentType="application/vnd.openxmlformats-officedocument.presentationml.slide+xml"/>
  <Override PartName="/ppt/slides/slide24.xml" ContentType="application/vnd.openxmlformats-officedocument.presentationml.slide+xml"/>
  <Override PartName="/ppt/notesSlides/notesSlide14.xml" ContentType="application/vnd.openxmlformats-officedocument.presentationml.notesSlide+xml"/>
  <Override PartName="/ppt/slides/slide23.xml" ContentType="application/vnd.openxmlformats-officedocument.presentationml.slide+xml"/>
  <Override PartName="/ppt/notesSlides/notesSlide2.xml" ContentType="application/vnd.openxmlformats-officedocument.presentationml.notesSlide+xml"/>
  <Override PartName="/ppt/slides/slide17.xml" ContentType="application/vnd.openxmlformats-officedocument.presentationml.slide+xml"/>
  <Override PartName="/ppt/notesSlides/notesSlide5.xml" ContentType="application/vnd.openxmlformats-officedocument.presentationml.notes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notesSlides/notesSlide16.xml" ContentType="application/vnd.openxmlformats-officedocument.presentationml.notesSlide+xml"/>
  <Override PartName="/ppt/slides/slide20.xml" ContentType="application/vnd.openxmlformats-officedocument.presentationml.slide+xml"/>
  <Override PartName="/ppt/slides/slide9.xml" ContentType="application/vnd.openxmlformats-officedocument.presentationml.slide+xml"/>
  <Override PartName="/ppt/slides/slide6.xml" ContentType="application/vnd.openxmlformats-officedocument.presentationml.slide+xml"/>
  <Override PartName="/ppt/notesSlides/notesSlide31.xml" ContentType="application/vnd.openxmlformats-officedocument.presentationml.notesSlide+xml"/>
  <Override PartName="/ppt/slides/slide10.xml" ContentType="application/vnd.openxmlformats-officedocument.presentationml.slide+xml"/>
  <Override PartName="/ppt/slides/slide3.xml" ContentType="application/vnd.openxmlformats-officedocument.presentationml.slide+xml"/>
  <Override PartName="/ppt/notesSlides/notesSlide21.xml" ContentType="application/vnd.openxmlformats-officedocument.presentationml.notesSlide+xml"/>
  <Override PartName="/ppt/slides/slide2.xml" ContentType="application/vnd.openxmlformats-officedocument.presentationml.slide+xml"/>
  <Override PartName="/ppt/slides/slide1.xml" ContentType="application/vnd.openxmlformats-officedocument.presentationml.slide+xml"/>
  <Override PartName="/ppt/slideLayouts/slideLayout10.xml" ContentType="application/vnd.openxmlformats-officedocument.presentationml.slideLayout+xml"/>
  <Override PartName="/ppt/slides/slide18.xml" ContentType="application/vnd.openxmlformats-officedocument.presentationml.slide+xml"/>
  <Override PartName="/ppt/slideLayouts/slideLayout4.xml" ContentType="application/vnd.openxmlformats-officedocument.presentationml.slideLayout+xml"/>
  <Override PartName="/ppt/notesSlides/notesSlide11.xml" ContentType="application/vnd.openxmlformats-officedocument.presentationml.notesSlide+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notesSlides/notesSlide7.xml" ContentType="application/vnd.openxmlformats-officedocument.presentationml.notesSlide+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notesSlides/notesSlide17.xml" ContentType="application/vnd.openxmlformats-officedocument.presentationml.notesSlide+xml"/>
  <Override PartName="/ppt/slides/slide8.xml" ContentType="application/vnd.openxmlformats-officedocument.presentationml.slide+xml"/>
  <Override PartName="/ppt/slideLayouts/slideLayout6.xml" ContentType="application/vnd.openxmlformats-officedocument.presentationml.slideLayout+xml"/>
  <Override PartName="/ppt/slides/slide22.xml" ContentType="application/vnd.openxmlformats-officedocument.presentationml.slide+xml"/>
  <Override PartName="/docProps/app.xml" ContentType="application/vnd.openxmlformats-officedocument.extended-properties+xml"/>
  <Override PartName="/ppt/slides/slide29.xml" ContentType="application/vnd.openxmlformats-officedocument.presentationml.slide+xml"/>
  <Override PartName="/ppt/slideLayouts/slideLayout5.xml" ContentType="application/vnd.openxmlformats-officedocument.presentationml.slideLayout+xml"/>
  <Override PartName="/ppt/slides/slide4.xml" ContentType="application/vnd.openxmlformats-officedocument.presentationml.slide+xml"/>
  <Override PartName="/ppt/slides/slide21.xml" ContentType="application/vnd.openxmlformats-officedocument.presentationml.slide+xml"/>
  <Override PartName="/docProps/core.xml" ContentType="application/vnd.openxmlformats-package.core-properties+xml"/>
  <Override PartName="/ppt/slides/slide19.xml" ContentType="application/vnd.openxmlformats-officedocument.presentationml.slide+xml"/>
  <Override PartName="/ppt/viewProps.xml" ContentType="application/vnd.openxmlformats-officedocument.presentationml.viewProps+xml"/>
  <Override PartName="/ppt/slides/slide11.xml" ContentType="application/vnd.openxmlformats-officedocument.presentationml.slide+xml"/>
  <Override PartName="/ppt/presProps.xml" ContentType="application/vnd.openxmlformats-officedocument.presentationml.presProps+xml"/>
  <Override PartName="/ppt/notesSlides/notesSlide8.xml" ContentType="application/vnd.openxmlformats-officedocument.presentationml.notesSlide+xml"/>
  <Override PartName="/ppt/slides/slide7.xml" ContentType="application/vnd.openxmlformats-officedocument.presentationml.slide+xml"/>
  <Override PartName="/ppt/slides/slide26.xml" ContentType="application/vnd.openxmlformats-officedocument.presentationml.slide+xml"/>
  <Override PartName="/ppt/slides/slide31.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s/slide25.xml" ContentType="application/vnd.openxmlformats-officedocument.presentationml.slide+xml"/>
  <Override PartName="/ppt/notesSlides/notesSlide30.xml" ContentType="application/vnd.openxmlformats-officedocument.presentationml.notesSlide+xml"/>
  <Override PartName="/ppt/notesSlides/notesSlide19.xml" ContentType="application/vnd.openxmlformats-officedocument.presentationml.notesSlide+xml"/>
  <Override PartName="/ppt/presentation.xml" ContentType="application/vnd.openxmlformats-officedocument.presentationml.presentation.main+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Relationships xmlns="http://schemas.openxmlformats.org/package/2006/relationships"><Relationship Id="rId3" Type="http://schemas.openxmlformats.org/package/2006/relationships/metadata/core-properties" Target="docProps/core.xml"/><Relationship Id="rId1" Type="http://schemas.openxmlformats.org/officeDocument/2006/relationships/officeDocument" Target="ppt/presentation.xml"/><Relationship Id="rId2"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aveSubsetFonts="1">
  <p:sldMasterIdLst>
    <p:sldMasterId id="2147483648" r:id="rId1"/>
  </p:sldMasterIdLst>
  <p:notesMasterIdLst>
    <p:notesMasterId r:id="rId3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Lst>
  <p:sldSz cx="12192000" cy="6858000"/>
  <p:notesSz cx="6858000" cy="91440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a:solidFill>
                <a:schemeClr val="lt1"/>
              </a:solidFill>
            </a:ln>
          </a:left>
          <a:right>
            <a:ln w="12700">
              <a:solidFill>
                <a:schemeClr val="lt1"/>
              </a:solidFill>
            </a:ln>
          </a:right>
          <a:top>
            <a:ln w="12700">
              <a:solidFill>
                <a:schemeClr val="lt1"/>
              </a:solidFill>
            </a:ln>
          </a:top>
          <a:bottom>
            <a:ln w="12700">
              <a:solidFill>
                <a:schemeClr val="lt1"/>
              </a:solidFill>
            </a:ln>
          </a:bottom>
          <a:insideH>
            <a:ln w="12700">
              <a:solidFill>
                <a:schemeClr val="lt1"/>
              </a:solidFill>
            </a:ln>
          </a:insideH>
          <a:insideV>
            <a:ln w="12700">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a:solidFill>
                <a:schemeClr val="lt1"/>
              </a:solidFill>
            </a:ln>
          </a:top>
        </a:tcBdr>
        <a:fill>
          <a:solidFill>
            <a:schemeClr val="accent1"/>
          </a:solidFill>
        </a:fill>
      </a:tcStyle>
    </a:lastRow>
    <a:seCell>
      <a:tcStyle>
        <a:tcBdr/>
      </a:tcStyle>
    </a:seCell>
    <a:swCell>
      <a:tcStyle>
        <a:tcBdr/>
      </a:tcStyle>
    </a:swCell>
    <a:firstRow>
      <a:tcTxStyle b="on">
        <a:fontRef idx="minor">
          <a:prstClr val="black"/>
        </a:fontRef>
        <a:schemeClr val="lt1"/>
      </a:tcTxStyle>
      <a:tcStyle>
        <a:tcBdr>
          <a:bottom>
            <a:ln w="38100">
              <a:solidFill>
                <a:schemeClr val="lt1"/>
              </a:solidFill>
            </a:ln>
          </a:bottom>
        </a:tcBdr>
        <a:fill>
          <a:solidFill>
            <a:schemeClr val="accent1"/>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378" y="90"/>
      </p:cViewPr>
      <p:guideLst>
        <p:guide pos="3840"/>
        <p:guide pos="2160" orient="horz"/>
      </p:guideLst>
    </p:cSldViewPr>
  </p:slideViewPr>
  <p:gridSpacing cx="72008" cy="72008"/>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theme" Target="theme/theme1.xml"/><Relationship Id="rId3" Type="http://schemas.openxmlformats.org/officeDocument/2006/relationships/theme" Target="theme/theme2.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23" Type="http://schemas.openxmlformats.org/officeDocument/2006/relationships/slide" Target="slides/slide20.xml"/><Relationship Id="rId24" Type="http://schemas.openxmlformats.org/officeDocument/2006/relationships/slide" Target="slides/slide21.xml"/><Relationship Id="rId25" Type="http://schemas.openxmlformats.org/officeDocument/2006/relationships/slide" Target="slides/slide22.xml"/><Relationship Id="rId26" Type="http://schemas.openxmlformats.org/officeDocument/2006/relationships/slide" Target="slides/slide23.xml"/><Relationship Id="rId27" Type="http://schemas.openxmlformats.org/officeDocument/2006/relationships/slide" Target="slides/slide24.xml"/><Relationship Id="rId28" Type="http://schemas.openxmlformats.org/officeDocument/2006/relationships/slide" Target="slides/slide25.xml"/><Relationship Id="rId29" Type="http://schemas.openxmlformats.org/officeDocument/2006/relationships/slide" Target="slides/slide26.xml"/><Relationship Id="rId30" Type="http://schemas.openxmlformats.org/officeDocument/2006/relationships/slide" Target="slides/slide27.xml"/><Relationship Id="rId31" Type="http://schemas.openxmlformats.org/officeDocument/2006/relationships/slide" Target="slides/slide28.xml"/><Relationship Id="rId32" Type="http://schemas.openxmlformats.org/officeDocument/2006/relationships/slide" Target="slides/slide29.xml"/><Relationship Id="rId33" Type="http://schemas.openxmlformats.org/officeDocument/2006/relationships/slide" Target="slides/slide30.xml"/><Relationship Id="rId34" Type="http://schemas.openxmlformats.org/officeDocument/2006/relationships/slide" Target="slides/slide31.xml"/><Relationship Id="rId35" Type="http://schemas.openxmlformats.org/officeDocument/2006/relationships/notesMaster" Target="notesMasters/notesMaster1.xml"/><Relationship Id="rId36" Type="http://schemas.openxmlformats.org/officeDocument/2006/relationships/presProps" Target="presProps.xml" /><Relationship Id="rId37" Type="http://schemas.openxmlformats.org/officeDocument/2006/relationships/tableStyles" Target="tableStyles.xml" /><Relationship Id="rId38" Type="http://schemas.openxmlformats.org/officeDocument/2006/relationships/viewProps" Target="viewProps.xml" /></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bwMode="auto">
        <a:xfrm>
          <a:off x="0" y="0"/>
          <a:ext cx="0" cy="0"/>
          <a:chOff x="0" y="0"/>
          <a:chExt cx="0" cy="0"/>
        </a:xfrm>
      </p:grpSpPr>
      <p:sp>
        <p:nvSpPr>
          <p:cNvPr id="2" name="Header Placeholder 1"/>
          <p:cNvSpPr>
            <a:spLocks noGrp="1"/>
          </p:cNvSpPr>
          <p:nvPr>
            <p:ph type="hdr" sz="quarter"/>
          </p:nvPr>
        </p:nvSpPr>
        <p:spPr bwMode="auto">
          <a:xfrm>
            <a:off x="0" y="0"/>
            <a:ext cx="2971800" cy="458788"/>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bwMode="auto">
          <a:xfrm>
            <a:off x="3884613" y="0"/>
            <a:ext cx="2971800" cy="458788"/>
          </a:xfrm>
          <a:prstGeom prst="rect">
            <a:avLst/>
          </a:prstGeom>
        </p:spPr>
        <p:txBody>
          <a:bodyPr vert="horz" lIns="91440" tIns="45720" rIns="91440" bIns="45720" rtlCol="0"/>
          <a:lstStyle>
            <a:lvl1pPr algn="r">
              <a:defRPr sz="1200"/>
            </a:lvl1pPr>
          </a:lstStyle>
          <a:p>
            <a:pPr>
              <a:defRPr/>
            </a:pPr>
            <a:fld id="{3632E96E-41F7-40C5-8419-297958CC00FA}" type="datetimeFigureOut">
              <a:rPr lang="en-US"/>
              <a:t>10/30/2013</a:t>
            </a:fld>
            <a:endParaRPr lang="en-US"/>
          </a:p>
        </p:txBody>
      </p:sp>
      <p:sp>
        <p:nvSpPr>
          <p:cNvPr id="4" name="Slide Image Placeholder 3"/>
          <p:cNvSpPr>
            <a:spLocks noChangeAspect="1" noGrp="1" noRot="1"/>
          </p:cNvSpPr>
          <p:nvPr>
            <p:ph type="sldImg" idx="2"/>
          </p:nvPr>
        </p:nvSpPr>
        <p:spPr bwMode="auto">
          <a:xfrm>
            <a:off x="685800" y="1143000"/>
            <a:ext cx="5486400" cy="3086100"/>
          </a:xfrm>
          <a:prstGeom prst="rect">
            <a:avLst/>
          </a:prstGeom>
          <a:noFill/>
          <a:ln w="12700">
            <a:solidFill>
              <a:prstClr val="black"/>
            </a:solidFill>
          </a:ln>
        </p:spPr>
        <p:txBody>
          <a:bodyPr vert="horz" lIns="91440" tIns="45720" rIns="91440" bIns="45720" rtlCol="0" anchor="ctr"/>
          <a:lstStyle/>
          <a:p>
            <a:pPr>
              <a:defRPr/>
            </a:pPr>
            <a:endParaRPr lang="en-US"/>
          </a:p>
        </p:txBody>
      </p:sp>
      <p:sp>
        <p:nvSpPr>
          <p:cNvPr id="5" name="Notes Placeholder 4"/>
          <p:cNvSpPr>
            <a:spLocks noGrp="1"/>
          </p:cNvSpPr>
          <p:nvPr>
            <p:ph type="body" sz="quarter" idx="3"/>
          </p:nvPr>
        </p:nvSpPr>
        <p:spPr bwMode="auto">
          <a:xfrm>
            <a:off x="685800" y="4400550"/>
            <a:ext cx="5486400" cy="3600450"/>
          </a:xfrm>
          <a:prstGeom prst="rect">
            <a:avLst/>
          </a:prstGeom>
        </p:spPr>
        <p:txBody>
          <a:bodyPr vert="horz" lIns="91440" tIns="45720" rIns="91440" bIns="45720" rtlCol="0"/>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sp>
        <p:nvSpPr>
          <p:cNvPr id="6" name="Footer Placeholder 5"/>
          <p:cNvSpPr>
            <a:spLocks noGrp="1"/>
          </p:cNvSpPr>
          <p:nvPr>
            <p:ph type="ftr" sz="quarter" idx="4"/>
          </p:nvPr>
        </p:nvSpPr>
        <p:spPr bwMode="auto">
          <a:xfrm>
            <a:off x="0" y="8685213"/>
            <a:ext cx="2971800" cy="458787"/>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bwMode="auto">
          <a:xfrm>
            <a:off x="3884613" y="8685213"/>
            <a:ext cx="2971800" cy="458787"/>
          </a:xfrm>
          <a:prstGeom prst="rect">
            <a:avLst/>
          </a:prstGeom>
        </p:spPr>
        <p:txBody>
          <a:bodyPr vert="horz" lIns="91440" tIns="45720" rIns="91440" bIns="45720" rtlCol="0" anchor="b"/>
          <a:lstStyle>
            <a:lvl1pPr algn="r">
              <a:defRPr sz="1200"/>
            </a:lvl1pPr>
          </a:lstStyle>
          <a:p>
            <a:pPr>
              <a:defRPr/>
            </a:pPr>
            <a:fld id="{2E6999B8-B6B4-4561-A3CD-BBCDAB9FC9D9}" type="slidenum">
              <a:rPr lang="en-US"/>
              <a:t>‹#›</a:t>
            </a:fld>
            <a:endParaRPr lang="en-US"/>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135E8B6-4E47-F8A7-BE5F-BB5C9A6F8ABC}" type="slidenum">
              <a:rPr/>
              <a:t/>
            </a:fld>
            <a:endParaRPr/>
          </a:p>
        </p:txBody>
      </p:sp>
    </p:spTree>
  </p:cSld>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A6CC56C-02D5-D4A9-8521-30B65BF1BD00}" type="slidenum">
              <a:rPr/>
              <a:t/>
            </a:fld>
            <a:endParaRPr/>
          </a:p>
        </p:txBody>
      </p:sp>
    </p:spTree>
  </p:cSld>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7572769-81F6-D0CC-B83C-18EDECD6277C}" type="slidenum">
              <a:rPr/>
              <a:t/>
            </a:fld>
            <a:endParaRPr/>
          </a:p>
        </p:txBody>
      </p:sp>
    </p:spTree>
  </p:cSld>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4ACC898-6A77-4939-8877-BB1E81C22247}" type="slidenum">
              <a:rPr/>
              <a:t/>
            </a:fld>
            <a:endParaRPr/>
          </a:p>
        </p:txBody>
      </p:sp>
    </p:spTree>
  </p:cSld>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9E94A251-AE4A-980F-53DC-D33C20CDC491}" type="slidenum">
              <a:rPr/>
              <a:t/>
            </a:fld>
            <a:endParaRPr/>
          </a:p>
        </p:txBody>
      </p:sp>
    </p:spTree>
  </p:cSld>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5933D015-4DB7-A529-7FCD-E3FBF0EDD71D}" type="slidenum">
              <a:rPr/>
              <a:t/>
            </a:fld>
            <a:endParaRPr/>
          </a:p>
        </p:txBody>
      </p:sp>
    </p:spTree>
  </p:cSld>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4BBA63B-9871-3FD8-4C68-62DE43DAE82B}" type="slidenum">
              <a:rPr/>
              <a:t/>
            </a:fld>
            <a:endParaRPr/>
          </a:p>
        </p:txBody>
      </p:sp>
    </p:spTree>
  </p:cSld>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A7DE172-2A9E-22BB-D09E-8082F1BB344F}" type="slidenum">
              <a:rPr/>
              <a:t/>
            </a:fld>
            <a:endParaRPr/>
          </a:p>
        </p:txBody>
      </p:sp>
    </p:spTree>
  </p:cSld>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5E92CCF1-F48B-DB61-F119-3F7A0EC257C6}" type="slidenum">
              <a:rPr/>
              <a:t/>
            </a:fld>
            <a:endParaRPr/>
          </a:p>
        </p:txBody>
      </p:sp>
    </p:spTree>
  </p:cSld>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F1654B5-D42A-2300-83ED-714581923219}" type="slidenum">
              <a:rPr/>
              <a:t/>
            </a:fld>
            <a:endParaRPr/>
          </a:p>
        </p:txBody>
      </p:sp>
    </p:spTree>
  </p:cSld>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21E3347-2230-D01A-C3C4-E464BF00D5E8}" type="slidenum">
              <a:rPr/>
              <a:t/>
            </a:fld>
            <a:endParaRPr/>
          </a:p>
        </p:txBody>
      </p:sp>
    </p:spTree>
  </p:cSld>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AC3807F-C825-5939-D00C-B1196CFC0578}" type="slidenum">
              <a:rPr/>
              <a:t/>
            </a:fld>
            <a:endParaRPr/>
          </a:p>
        </p:txBody>
      </p:sp>
    </p:spTree>
  </p:cSld>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DC512BF-6CDF-94CE-243C-C42D51FE9530}" type="slidenum">
              <a:rPr/>
              <a:t/>
            </a:fld>
            <a:endParaRPr/>
          </a:p>
        </p:txBody>
      </p:sp>
    </p:spTree>
  </p:cSld>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1FE3CA2-70D9-C30B-9917-2B2894F2840D}" type="slidenum">
              <a:rPr/>
              <a:t/>
            </a:fld>
            <a:endParaRPr/>
          </a:p>
        </p:txBody>
      </p:sp>
    </p:spTree>
  </p:cSld>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4169B70-7D8D-8CCE-1AFE-53908A7C630B}" type="slidenum">
              <a:rPr/>
              <a:t/>
            </a:fld>
            <a:endParaRPr/>
          </a:p>
        </p:txBody>
      </p:sp>
    </p:spTree>
  </p:cSld>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DD89C0D-433B-9E24-C7B1-A27B2329822E}" type="slidenum">
              <a:rPr/>
              <a:t/>
            </a:fld>
            <a:endParaRPr/>
          </a:p>
        </p:txBody>
      </p:sp>
    </p:spTree>
  </p:cSld>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51BBDB1-5670-A238-3576-1F6C1166A5A2}" type="slidenum">
              <a:rPr/>
              <a:t/>
            </a:fld>
            <a:endParaRPr/>
          </a:p>
        </p:txBody>
      </p:sp>
    </p:spTree>
  </p:cSld>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01A21F5-192D-9BFC-1350-9F83544B51A7}" type="slidenum">
              <a:rPr/>
              <a:t/>
            </a:fld>
            <a:endParaRPr/>
          </a:p>
        </p:txBody>
      </p:sp>
    </p:spTree>
  </p:cSld>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9090C7D3-9CF8-1638-13EC-BE651ACEF80A}" type="slidenum">
              <a:rPr/>
              <a:t/>
            </a:fld>
            <a:endParaRPr/>
          </a:p>
        </p:txBody>
      </p:sp>
    </p:spTree>
  </p:cSld>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7984DE3-6CDE-514C-2207-97869F5B05FC}" type="slidenum">
              <a:rPr/>
              <a:t/>
            </a:fld>
            <a:endParaRPr/>
          </a:p>
        </p:txBody>
      </p:sp>
    </p:spTree>
  </p:cSld>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F725E7A-6D0E-A1FE-F857-8A5DD8821E11}" type="slidenum">
              <a:rPr/>
              <a:t/>
            </a:fld>
            <a:endParaRPr/>
          </a:p>
        </p:txBody>
      </p:sp>
    </p:spTree>
  </p:cSld>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B3EF3F3-B1BE-A9DD-7C3E-629E84F32437}" type="slidenum">
              <a:rPr/>
              <a:t/>
            </a:fld>
            <a:endParaRPr/>
          </a:p>
        </p:txBody>
      </p:sp>
    </p:spTree>
  </p:cSld>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1E85045-C7CC-C851-ACCF-2B5E88E6F655}" type="slidenum">
              <a:rPr/>
              <a:t/>
            </a:fld>
            <a:endParaRPr/>
          </a:p>
        </p:txBody>
      </p:sp>
    </p:spTree>
  </p:cSld>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6B66C71-E727-BE61-878C-AB2A39D3C7C4}" type="slidenum">
              <a:rPr/>
              <a:t/>
            </a:fld>
            <a:endParaRPr/>
          </a:p>
        </p:txBody>
      </p:sp>
    </p:spTree>
  </p:cSld>
</p:notes>
</file>

<file path=ppt/notesSlides/notesSlide2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3A02AE4-EDA5-0428-89DB-9733ACBD8357}" type="slidenum">
              <a:rPr/>
              <a:t/>
            </a:fld>
            <a:endParaRPr/>
          </a:p>
        </p:txBody>
      </p:sp>
    </p:spTree>
  </p:cSld>
</p:notes>
</file>

<file path=ppt/notesSlides/notesSlide2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A16991F-27FC-65B9-13A2-B1126303A7D2}" type="slidenum">
              <a:rPr/>
              <a:t/>
            </a:fld>
            <a:endParaRPr/>
          </a:p>
        </p:txBody>
      </p:sp>
    </p:spTree>
  </p:cSld>
</p:notes>
</file>

<file path=ppt/notesSlides/notesSlide2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30217A9-E885-CDCC-C403-7AD6F6D38D70}" type="slidenum">
              <a:rPr/>
              <a:t/>
            </a:fld>
            <a:endParaRPr/>
          </a:p>
        </p:txBody>
      </p:sp>
    </p:spTree>
  </p:cSld>
</p:notes>
</file>

<file path=ppt/notesSlides/notesSlide2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023D7B7-7BD5-13CC-81B9-31BCE279CBF1}" type="slidenum">
              <a:rPr/>
              <a:t/>
            </a:fld>
            <a:endParaRPr/>
          </a:p>
        </p:txBody>
      </p:sp>
    </p:spTree>
  </p:cSld>
</p:notes>
</file>

<file path=ppt/notesSlides/notesSlide2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C3EC8F0-E05E-BBA1-8741-6E5D1A1FEDD5}" type="slidenum">
              <a:rPr/>
              <a:t/>
            </a:fld>
            <a:endParaRPr/>
          </a:p>
        </p:txBody>
      </p:sp>
    </p:spTree>
  </p:cSld>
</p:notes>
</file>

<file path=ppt/notesSlides/notesSlide3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5ECA2B2C-ACBF-721D-32AC-83738948C99A}" type="slidenum">
              <a:rPr/>
              <a:t/>
            </a:fld>
            <a:endParaRPr/>
          </a:p>
        </p:txBody>
      </p:sp>
    </p:spTree>
  </p:cSld>
</p:notes>
</file>

<file path=ppt/notesSlides/notesSlide3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409EB68-1164-AD7A-6AED-0A37D53A3BC3}" type="slidenum">
              <a:rPr/>
              <a:t/>
            </a:fld>
            <a:endParaRPr/>
          </a:p>
        </p:txBody>
      </p:sp>
    </p:spTree>
  </p:cSld>
</p:note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914400" y="2130425"/>
            <a:ext cx="10363199" cy="1470025"/>
          </a:xfrm>
        </p:spPr>
        <p:txBody>
          <a:bodyPr/>
          <a:lstStyle>
            <a:lvl1pPr algn="ctr">
              <a:defRPr b="1"/>
            </a:lvl1pPr>
          </a:lstStyle>
          <a:p>
            <a:pPr>
              <a:defRPr/>
            </a:pPr>
            <a:r>
              <a:rPr/>
              <a:t>Click to edit Master title style</a:t>
            </a:r>
            <a:endParaRPr/>
          </a:p>
        </p:txBody>
      </p:sp>
      <p:sp>
        <p:nvSpPr>
          <p:cNvPr id="3" name="Subtitle 2"/>
          <p:cNvSpPr>
            <a:spLocks noGrp="1"/>
          </p:cNvSpPr>
          <p:nvPr>
            <p:ph type="subTitle" idx="1"/>
          </p:nvPr>
        </p:nvSpPr>
        <p:spPr bwMode="auto">
          <a:xfrm>
            <a:off x="1828800" y="3886200"/>
            <a:ext cx="8534399" cy="175259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a:defRPr/>
            </a:pPr>
            <a:r>
              <a:rPr/>
              <a:t>Click to edit Master subtitle style</a:t>
            </a:r>
            <a:endParaRPr/>
          </a:p>
        </p:txBody>
      </p:sp>
      <p:sp>
        <p:nvSpPr>
          <p:cNvPr id="4" name="Date Placeholder 3"/>
          <p:cNvSpPr>
            <a:spLocks noGrp="1"/>
          </p:cNvSpPr>
          <p:nvPr>
            <p:ph type="dt" sz="half" idx="10"/>
          </p:nvPr>
        </p:nvSpPr>
        <p:spPr bwMode="auto"/>
        <p:txBody>
          <a:bodyPr/>
          <a:lstStyle/>
          <a:p>
            <a:pPr>
              <a:defRPr/>
            </a:pPr>
            <a:fld id="{86EB4D43-F783-4E09-8208-6AA351DBC29B}" type="datetimeFigureOut">
              <a:rPr/>
              <a:t>22.10.2013</a:t>
            </a:fld>
            <a:endParaRPr/>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a:t>Click to edit Master title style</a:t>
            </a:r>
            <a:endParaRPr/>
          </a:p>
        </p:txBody>
      </p:sp>
      <p:sp>
        <p:nvSpPr>
          <p:cNvPr id="3" name="Content Placeholder 2"/>
          <p:cNvSpPr>
            <a:spLocks noGrp="1"/>
          </p:cNvSpPr>
          <p:nvPr>
            <p:ph idx="1"/>
          </p:nvPr>
        </p:nvSpPr>
        <p:spPr bwMode="auto"/>
        <p:txBody>
          <a:body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4" name="Date Placeholder 3"/>
          <p:cNvSpPr>
            <a:spLocks noGrp="1"/>
          </p:cNvSpPr>
          <p:nvPr>
            <p:ph type="dt" sz="half" idx="10"/>
          </p:nvPr>
        </p:nvSpPr>
        <p:spPr bwMode="auto"/>
        <p:txBody>
          <a:bodyPr/>
          <a:lstStyle/>
          <a:p>
            <a:pPr>
              <a:defRPr/>
            </a:pPr>
            <a:fld id="{86EB4D43-F783-4E09-8208-6AA351DBC29B}" type="datetimeFigureOut">
              <a:rPr/>
              <a:t>22.10.2013</a:t>
            </a:fld>
            <a:endParaRPr/>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963083" y="4406901"/>
            <a:ext cx="10363199" cy="1362074"/>
          </a:xfrm>
        </p:spPr>
        <p:txBody>
          <a:bodyPr anchor="t"/>
          <a:lstStyle>
            <a:lvl1pPr algn="l">
              <a:defRPr sz="4000" b="1" cap="all"/>
            </a:lvl1pPr>
          </a:lstStyle>
          <a:p>
            <a:pPr>
              <a:defRPr/>
            </a:pPr>
            <a:r>
              <a:rPr/>
              <a:t>Click to edit Master title style</a:t>
            </a:r>
            <a:endParaRPr/>
          </a:p>
        </p:txBody>
      </p:sp>
      <p:sp>
        <p:nvSpPr>
          <p:cNvPr id="3" name="Text Placeholder 2"/>
          <p:cNvSpPr>
            <a:spLocks noGrp="1"/>
          </p:cNvSpPr>
          <p:nvPr>
            <p:ph type="body" idx="1"/>
          </p:nvPr>
        </p:nvSpPr>
        <p:spPr bwMode="auto">
          <a:xfrm>
            <a:off x="963083" y="2906713"/>
            <a:ext cx="10363199" cy="150018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a:pPr>
            <a:r>
              <a:rPr/>
              <a:t>Click to edit Master text styles</a:t>
            </a:r>
            <a:endParaRPr/>
          </a:p>
        </p:txBody>
      </p:sp>
      <p:sp>
        <p:nvSpPr>
          <p:cNvPr id="4" name="Date Placeholder 3"/>
          <p:cNvSpPr>
            <a:spLocks noGrp="1"/>
          </p:cNvSpPr>
          <p:nvPr>
            <p:ph type="dt" sz="half" idx="10"/>
          </p:nvPr>
        </p:nvSpPr>
        <p:spPr bwMode="auto"/>
        <p:txBody>
          <a:bodyPr/>
          <a:lstStyle/>
          <a:p>
            <a:pPr>
              <a:defRPr/>
            </a:pPr>
            <a:fld id="{86EB4D43-F783-4E09-8208-6AA351DBC29B}" type="datetimeFigureOut">
              <a:rPr/>
              <a:t>22.10.2013</a:t>
            </a:fld>
            <a:endParaRPr/>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a:t>Click to edit Master title style</a:t>
            </a:r>
            <a:endParaRPr/>
          </a:p>
        </p:txBody>
      </p:sp>
      <p:sp>
        <p:nvSpPr>
          <p:cNvPr id="3" name="Content Placeholder 2"/>
          <p:cNvSpPr>
            <a:spLocks noGrp="1"/>
          </p:cNvSpPr>
          <p:nvPr>
            <p:ph sz="half" idx="1"/>
          </p:nvPr>
        </p:nvSpPr>
        <p:spPr bwMode="auto">
          <a:xfrm>
            <a:off x="1583497" y="1600201"/>
            <a:ext cx="4704522"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4" name="Content Placeholder 3"/>
          <p:cNvSpPr>
            <a:spLocks noGrp="1"/>
          </p:cNvSpPr>
          <p:nvPr>
            <p:ph sz="half" idx="2"/>
          </p:nvPr>
        </p:nvSpPr>
        <p:spPr bwMode="auto">
          <a:xfrm>
            <a:off x="6576053" y="1600201"/>
            <a:ext cx="5006346"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5" name="Date Placeholder 4"/>
          <p:cNvSpPr>
            <a:spLocks noGrp="1"/>
          </p:cNvSpPr>
          <p:nvPr>
            <p:ph type="dt" sz="half" idx="10"/>
          </p:nvPr>
        </p:nvSpPr>
        <p:spPr bwMode="auto"/>
        <p:txBody>
          <a:bodyPr/>
          <a:lstStyle/>
          <a:p>
            <a:pPr>
              <a:defRPr/>
            </a:pPr>
            <a:fld id="{86EB4D43-F783-4E09-8208-6AA351DBC29B}" type="datetimeFigureOut">
              <a:rPr/>
              <a:t>22.10.2013</a:t>
            </a:fld>
            <a:endParaRPr/>
          </a:p>
        </p:txBody>
      </p:sp>
      <p:sp>
        <p:nvSpPr>
          <p:cNvPr id="6" name="Footer Placeholder 5"/>
          <p:cNvSpPr>
            <a:spLocks noGrp="1"/>
          </p:cNvSpPr>
          <p:nvPr>
            <p:ph type="ftr" sz="quarter" idx="11"/>
          </p:nvPr>
        </p:nvSpPr>
        <p:spPr bwMode="auto"/>
        <p:txBody>
          <a:bodyPr/>
          <a:lstStyle/>
          <a:p>
            <a:pPr>
              <a:defRPr/>
            </a:pPr>
            <a:endParaRPr/>
          </a:p>
        </p:txBody>
      </p:sp>
      <p:sp>
        <p:nvSpPr>
          <p:cNvPr id="7" name="Slide Number Placeholder 6"/>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lvl1pPr>
              <a:defRPr/>
            </a:lvl1pPr>
          </a:lstStyle>
          <a:p>
            <a:pPr>
              <a:defRPr/>
            </a:pPr>
            <a:r>
              <a:rPr/>
              <a:t>Click to edit Master title style</a:t>
            </a:r>
            <a:endParaRPr/>
          </a:p>
        </p:txBody>
      </p:sp>
      <p:sp>
        <p:nvSpPr>
          <p:cNvPr id="3" name="Text Placeholder 2"/>
          <p:cNvSpPr>
            <a:spLocks noGrp="1"/>
          </p:cNvSpPr>
          <p:nvPr>
            <p:ph type="body" idx="1"/>
          </p:nvPr>
        </p:nvSpPr>
        <p:spPr bwMode="auto">
          <a:xfrm>
            <a:off x="1583497" y="1535113"/>
            <a:ext cx="470452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a:t>Click to edit Master text styles</a:t>
            </a:r>
            <a:endParaRPr/>
          </a:p>
        </p:txBody>
      </p:sp>
      <p:sp>
        <p:nvSpPr>
          <p:cNvPr id="4" name="Content Placeholder 3"/>
          <p:cNvSpPr>
            <a:spLocks noGrp="1"/>
          </p:cNvSpPr>
          <p:nvPr>
            <p:ph sz="half" idx="2"/>
          </p:nvPr>
        </p:nvSpPr>
        <p:spPr bwMode="auto">
          <a:xfrm>
            <a:off x="1583497" y="2174874"/>
            <a:ext cx="470452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5" name="Text Placeholder 4"/>
          <p:cNvSpPr>
            <a:spLocks noGrp="1"/>
          </p:cNvSpPr>
          <p:nvPr>
            <p:ph type="body" sz="quarter" idx="3"/>
          </p:nvPr>
        </p:nvSpPr>
        <p:spPr bwMode="auto">
          <a:xfrm>
            <a:off x="6480042" y="1535113"/>
            <a:ext cx="510235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a:t>Click to edit Master text styles</a:t>
            </a:r>
            <a:endParaRPr/>
          </a:p>
        </p:txBody>
      </p:sp>
      <p:sp>
        <p:nvSpPr>
          <p:cNvPr id="6" name="Content Placeholder 5"/>
          <p:cNvSpPr>
            <a:spLocks noGrp="1"/>
          </p:cNvSpPr>
          <p:nvPr>
            <p:ph sz="quarter" idx="4"/>
          </p:nvPr>
        </p:nvSpPr>
        <p:spPr bwMode="auto">
          <a:xfrm>
            <a:off x="6480042" y="2174874"/>
            <a:ext cx="510235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7" name="Date Placeholder 6"/>
          <p:cNvSpPr>
            <a:spLocks noGrp="1"/>
          </p:cNvSpPr>
          <p:nvPr>
            <p:ph type="dt" sz="half" idx="10"/>
          </p:nvPr>
        </p:nvSpPr>
        <p:spPr bwMode="auto"/>
        <p:txBody>
          <a:bodyPr/>
          <a:lstStyle/>
          <a:p>
            <a:pPr>
              <a:defRPr/>
            </a:pPr>
            <a:fld id="{86EB4D43-F783-4E09-8208-6AA351DBC29B}" type="datetimeFigureOut">
              <a:rPr/>
              <a:t>22.10.2013</a:t>
            </a:fld>
            <a:endParaRPr/>
          </a:p>
        </p:txBody>
      </p:sp>
      <p:sp>
        <p:nvSpPr>
          <p:cNvPr id="8" name="Footer Placeholder 7"/>
          <p:cNvSpPr>
            <a:spLocks noGrp="1"/>
          </p:cNvSpPr>
          <p:nvPr>
            <p:ph type="ftr" sz="quarter" idx="11"/>
          </p:nvPr>
        </p:nvSpPr>
        <p:spPr bwMode="auto"/>
        <p:txBody>
          <a:bodyPr/>
          <a:lstStyle/>
          <a:p>
            <a:pPr>
              <a:defRPr/>
            </a:pPr>
            <a:endParaRPr/>
          </a:p>
        </p:txBody>
      </p:sp>
      <p:sp>
        <p:nvSpPr>
          <p:cNvPr id="9" name="Slide Number Placeholder 8"/>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a:t>Click to edit Master title style</a:t>
            </a:r>
            <a:endParaRPr/>
          </a:p>
        </p:txBody>
      </p:sp>
      <p:sp>
        <p:nvSpPr>
          <p:cNvPr id="3" name="Date Placeholder 2"/>
          <p:cNvSpPr>
            <a:spLocks noGrp="1"/>
          </p:cNvSpPr>
          <p:nvPr>
            <p:ph type="dt" sz="half" idx="10"/>
          </p:nvPr>
        </p:nvSpPr>
        <p:spPr bwMode="auto"/>
        <p:txBody>
          <a:bodyPr/>
          <a:lstStyle/>
          <a:p>
            <a:pPr>
              <a:defRPr/>
            </a:pPr>
            <a:fld id="{86EB4D43-F783-4E09-8208-6AA351DBC29B}" type="datetimeFigureOut">
              <a:rPr/>
              <a:t>22.10.2013</a:t>
            </a:fld>
            <a:endParaRPr/>
          </a:p>
        </p:txBody>
      </p:sp>
      <p:sp>
        <p:nvSpPr>
          <p:cNvPr id="4" name="Footer Placeholder 3"/>
          <p:cNvSpPr>
            <a:spLocks noGrp="1"/>
          </p:cNvSpPr>
          <p:nvPr>
            <p:ph type="ftr" sz="quarter" idx="11"/>
          </p:nvPr>
        </p:nvSpPr>
        <p:spPr bwMode="auto"/>
        <p:txBody>
          <a:bodyPr/>
          <a:lstStyle/>
          <a:p>
            <a:pPr>
              <a:defRPr/>
            </a:pPr>
            <a:endParaRPr/>
          </a:p>
        </p:txBody>
      </p:sp>
      <p:sp>
        <p:nvSpPr>
          <p:cNvPr id="5" name="Slide Number Placeholder 4"/>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86EB4D43-F783-4E09-8208-6AA351DBC29B}" type="datetimeFigureOut">
              <a:rPr/>
              <a:t>22.10.2013</a:t>
            </a:fld>
            <a:endParaRPr/>
          </a:p>
        </p:txBody>
      </p:sp>
      <p:sp>
        <p:nvSpPr>
          <p:cNvPr id="3" name="Footer Placeholder 2"/>
          <p:cNvSpPr>
            <a:spLocks noGrp="1"/>
          </p:cNvSpPr>
          <p:nvPr>
            <p:ph type="ftr" sz="quarter" idx="11"/>
          </p:nvPr>
        </p:nvSpPr>
        <p:spPr bwMode="auto"/>
        <p:txBody>
          <a:bodyPr/>
          <a:lstStyle/>
          <a:p>
            <a:pPr>
              <a:defRPr/>
            </a:pPr>
            <a:endParaRPr/>
          </a:p>
        </p:txBody>
      </p:sp>
      <p:sp>
        <p:nvSpPr>
          <p:cNvPr id="4" name="Slide Number Placeholder 3"/>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583497" y="273049"/>
            <a:ext cx="3552394" cy="1162050"/>
          </a:xfrm>
        </p:spPr>
        <p:txBody>
          <a:bodyPr anchor="b"/>
          <a:lstStyle>
            <a:lvl1pPr algn="l">
              <a:defRPr sz="2000" b="1"/>
            </a:lvl1pPr>
          </a:lstStyle>
          <a:p>
            <a:pPr>
              <a:defRPr/>
            </a:pPr>
            <a:r>
              <a:rPr/>
              <a:t>Click to edit Master title style</a:t>
            </a:r>
            <a:endParaRPr/>
          </a:p>
        </p:txBody>
      </p:sp>
      <p:sp>
        <p:nvSpPr>
          <p:cNvPr id="3" name="Content Placeholder 2"/>
          <p:cNvSpPr>
            <a:spLocks noGrp="1"/>
          </p:cNvSpPr>
          <p:nvPr>
            <p:ph idx="1"/>
          </p:nvPr>
        </p:nvSpPr>
        <p:spPr bwMode="auto">
          <a:xfrm>
            <a:off x="5327913" y="273050"/>
            <a:ext cx="625448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4" name="Text Placeholder 3"/>
          <p:cNvSpPr>
            <a:spLocks noGrp="1"/>
          </p:cNvSpPr>
          <p:nvPr>
            <p:ph type="body" sz="half" idx="2"/>
          </p:nvPr>
        </p:nvSpPr>
        <p:spPr bwMode="auto">
          <a:xfrm>
            <a:off x="1583497" y="1435101"/>
            <a:ext cx="3552394" cy="46910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a:t>Click to edit Master text styles</a:t>
            </a:r>
            <a:endParaRPr/>
          </a:p>
        </p:txBody>
      </p:sp>
      <p:sp>
        <p:nvSpPr>
          <p:cNvPr id="5" name="Date Placeholder 4"/>
          <p:cNvSpPr>
            <a:spLocks noGrp="1"/>
          </p:cNvSpPr>
          <p:nvPr>
            <p:ph type="dt" sz="half" idx="10"/>
          </p:nvPr>
        </p:nvSpPr>
        <p:spPr bwMode="auto"/>
        <p:txBody>
          <a:bodyPr/>
          <a:lstStyle/>
          <a:p>
            <a:pPr>
              <a:defRPr/>
            </a:pPr>
            <a:fld id="{86EB4D43-F783-4E09-8208-6AA351DBC29B}" type="datetimeFigureOut">
              <a:rPr/>
              <a:t>22.10.2013</a:t>
            </a:fld>
            <a:endParaRPr/>
          </a:p>
        </p:txBody>
      </p:sp>
      <p:sp>
        <p:nvSpPr>
          <p:cNvPr id="6" name="Footer Placeholder 5"/>
          <p:cNvSpPr>
            <a:spLocks noGrp="1"/>
          </p:cNvSpPr>
          <p:nvPr>
            <p:ph type="ftr" sz="quarter" idx="11"/>
          </p:nvPr>
        </p:nvSpPr>
        <p:spPr bwMode="auto"/>
        <p:txBody>
          <a:bodyPr/>
          <a:lstStyle/>
          <a:p>
            <a:pPr>
              <a:defRPr/>
            </a:pPr>
            <a:endParaRPr/>
          </a:p>
        </p:txBody>
      </p:sp>
      <p:sp>
        <p:nvSpPr>
          <p:cNvPr id="7" name="Slide Number Placeholder 6"/>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583497" y="4800600"/>
            <a:ext cx="9985109" cy="566738"/>
          </a:xfrm>
        </p:spPr>
        <p:txBody>
          <a:bodyPr anchor="b"/>
          <a:lstStyle>
            <a:lvl1pPr algn="l">
              <a:defRPr sz="2000" b="1"/>
            </a:lvl1pPr>
          </a:lstStyle>
          <a:p>
            <a:pPr>
              <a:defRPr/>
            </a:pPr>
            <a:r>
              <a:rPr/>
              <a:t>Click to edit Master title style</a:t>
            </a:r>
            <a:endParaRPr/>
          </a:p>
        </p:txBody>
      </p:sp>
      <p:sp>
        <p:nvSpPr>
          <p:cNvPr id="3" name="Picture Placeholder 2"/>
          <p:cNvSpPr>
            <a:spLocks noGrp="1"/>
          </p:cNvSpPr>
          <p:nvPr>
            <p:ph type="pic" idx="1"/>
          </p:nvPr>
        </p:nvSpPr>
        <p:spPr bwMode="auto">
          <a:xfrm>
            <a:off x="1583497" y="612774"/>
            <a:ext cx="9985109" cy="41147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endParaRPr/>
          </a:p>
        </p:txBody>
      </p:sp>
      <p:sp>
        <p:nvSpPr>
          <p:cNvPr id="4" name="Text Placeholder 3"/>
          <p:cNvSpPr>
            <a:spLocks noGrp="1"/>
          </p:cNvSpPr>
          <p:nvPr>
            <p:ph type="body" sz="half" idx="2"/>
          </p:nvPr>
        </p:nvSpPr>
        <p:spPr bwMode="auto">
          <a:xfrm>
            <a:off x="1583497" y="5367337"/>
            <a:ext cx="9985109"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a:t>Click to edit Master text styles</a:t>
            </a:r>
            <a:endParaRPr/>
          </a:p>
        </p:txBody>
      </p:sp>
      <p:sp>
        <p:nvSpPr>
          <p:cNvPr id="5" name="Date Placeholder 4"/>
          <p:cNvSpPr>
            <a:spLocks noGrp="1"/>
          </p:cNvSpPr>
          <p:nvPr>
            <p:ph type="dt" sz="half" idx="10"/>
          </p:nvPr>
        </p:nvSpPr>
        <p:spPr bwMode="auto"/>
        <p:txBody>
          <a:bodyPr/>
          <a:lstStyle/>
          <a:p>
            <a:pPr>
              <a:defRPr/>
            </a:pPr>
            <a:fld id="{86EB4D43-F783-4E09-8208-6AA351DBC29B}" type="datetimeFigureOut">
              <a:rPr/>
              <a:t>22.10.2013</a:t>
            </a:fld>
            <a:endParaRPr/>
          </a:p>
        </p:txBody>
      </p:sp>
      <p:sp>
        <p:nvSpPr>
          <p:cNvPr id="6" name="Footer Placeholder 5"/>
          <p:cNvSpPr>
            <a:spLocks noGrp="1"/>
          </p:cNvSpPr>
          <p:nvPr>
            <p:ph type="ftr" sz="quarter" idx="11"/>
          </p:nvPr>
        </p:nvSpPr>
        <p:spPr bwMode="auto"/>
        <p:txBody>
          <a:bodyPr/>
          <a:lstStyle/>
          <a:p>
            <a:pPr>
              <a:defRPr/>
            </a:pPr>
            <a:endParaRPr/>
          </a:p>
        </p:txBody>
      </p:sp>
      <p:sp>
        <p:nvSpPr>
          <p:cNvPr id="7" name="Slide Number Placeholder 6"/>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a:t>Click to edit Master title style</a:t>
            </a:r>
            <a:endParaRPr/>
          </a:p>
        </p:txBody>
      </p:sp>
      <p:sp>
        <p:nvSpPr>
          <p:cNvPr id="3" name="Vertical Text Placeholder 2"/>
          <p:cNvSpPr>
            <a:spLocks noGrp="1"/>
          </p:cNvSpPr>
          <p:nvPr>
            <p:ph type="body" orient="vert" idx="1"/>
          </p:nvPr>
        </p:nvSpPr>
        <p:spPr bwMode="auto"/>
        <p:txBody>
          <a:bodyPr vert="eaVert"/>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4" name="Date Placeholder 3"/>
          <p:cNvSpPr>
            <a:spLocks noGrp="1"/>
          </p:cNvSpPr>
          <p:nvPr>
            <p:ph type="dt" sz="half" idx="10"/>
          </p:nvPr>
        </p:nvSpPr>
        <p:spPr bwMode="auto"/>
        <p:txBody>
          <a:bodyPr/>
          <a:lstStyle/>
          <a:p>
            <a:pPr>
              <a:defRPr/>
            </a:pPr>
            <a:fld id="{86EB4D43-F783-4E09-8208-6AA351DBC29B}" type="datetimeFigureOut">
              <a:rPr/>
              <a:t>22.10.2013</a:t>
            </a:fld>
            <a:endParaRPr/>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839199" y="274638"/>
            <a:ext cx="2743200" cy="5851525"/>
          </a:xfrm>
        </p:spPr>
        <p:txBody>
          <a:bodyPr vert="eaVert"/>
          <a:lstStyle>
            <a:lvl1pPr algn="ctr">
              <a:defRPr/>
            </a:lvl1pPr>
          </a:lstStyle>
          <a:p>
            <a:pPr>
              <a:defRPr/>
            </a:pPr>
            <a:r>
              <a:rPr/>
              <a:t>Click to edit Master title style</a:t>
            </a:r>
            <a:endParaRPr/>
          </a:p>
        </p:txBody>
      </p:sp>
      <p:sp>
        <p:nvSpPr>
          <p:cNvPr id="3" name="Vertical Text Placeholder 2"/>
          <p:cNvSpPr>
            <a:spLocks noGrp="1"/>
          </p:cNvSpPr>
          <p:nvPr>
            <p:ph type="body" orient="vert" idx="1"/>
          </p:nvPr>
        </p:nvSpPr>
        <p:spPr bwMode="auto">
          <a:xfrm>
            <a:off x="609599" y="274638"/>
            <a:ext cx="8026399" cy="5851525"/>
          </a:xfrm>
        </p:spPr>
        <p:txBody>
          <a:bodyPr vert="eaVert"/>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4" name="Date Placeholder 3"/>
          <p:cNvSpPr>
            <a:spLocks noGrp="1"/>
          </p:cNvSpPr>
          <p:nvPr>
            <p:ph type="dt" sz="half" idx="10"/>
          </p:nvPr>
        </p:nvSpPr>
        <p:spPr bwMode="auto"/>
        <p:txBody>
          <a:bodyPr/>
          <a:lstStyle/>
          <a:p>
            <a:pPr>
              <a:defRPr/>
            </a:pPr>
            <a:fld id="{86EB4D43-F783-4E09-8208-6AA351DBC29B}" type="datetimeFigureOut">
              <a:rPr/>
              <a:t>22.10.2013</a:t>
            </a:fld>
            <a:endParaRPr/>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0">
  <p:cSld name="">
    <p:bg>
      <p:bgRef idx="1001">
        <a:schemeClr val="bg1"/>
      </p:bgRef>
    </p:bg>
    <p:spTree>
      <p:nvGrpSpPr>
        <p:cNvPr id="1" name=""/>
        <p:cNvGrpSpPr/>
        <p:nvPr/>
      </p:nvGrpSpPr>
      <p:grpSpPr bwMode="auto">
        <a:xfrm>
          <a:off x="0" y="0"/>
          <a:ext cx="0" cy="0"/>
          <a:chOff x="0" y="0"/>
          <a:chExt cx="0" cy="0"/>
        </a:xfrm>
      </p:grpSpPr>
      <p:sp>
        <p:nvSpPr>
          <p:cNvPr id="3" name="Text Placeholder 2"/>
          <p:cNvSpPr>
            <a:spLocks noGrp="1"/>
          </p:cNvSpPr>
          <p:nvPr>
            <p:ph type="body" idx="1"/>
          </p:nvPr>
        </p:nvSpPr>
        <p:spPr bwMode="auto">
          <a:xfrm>
            <a:off x="1583497" y="1600201"/>
            <a:ext cx="9998901" cy="4525962"/>
          </a:xfrm>
          <a:prstGeom prst="rect">
            <a:avLst/>
          </a:prstGeom>
        </p:spPr>
        <p:txBody>
          <a:bodyPr vert="horz" lIns="91440" tIns="45720" rIns="91440" bIns="45720" rtlCol="0">
            <a:normAutofit/>
          </a:body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46" name="Shape 1058"/>
          <p:cNvSpPr>
            <a:spLocks noChangeArrowheads="1" noGrp="1"/>
          </p:cNvSpPr>
          <p:nvPr userDrawn="1"/>
        </p:nvSpPr>
        <p:spPr bwMode="auto">
          <a:xfrm>
            <a:off x="0" y="0"/>
            <a:ext cx="12191999" cy="6858000"/>
          </a:xfrm>
          <a:custGeom>
            <a:avLst/>
            <a:gdLst/>
            <a:ahLst/>
            <a:cxnLst/>
            <a:rect l="l" t="t" r="r" b="b"/>
            <a:pathLst>
              <a:path w="43200" h="43200" fill="norm" stroke="0" extrusionOk="0">
                <a:moveTo>
                  <a:pt x="6343" y="6641"/>
                </a:moveTo>
                <a:lnTo>
                  <a:pt x="6343" y="6641"/>
                </a:lnTo>
                <a:cubicBezTo>
                  <a:pt x="7781" y="2374"/>
                  <a:pt x="8594" y="0"/>
                  <a:pt x="8594" y="0"/>
                </a:cubicBezTo>
                <a:lnTo>
                  <a:pt x="0" y="0"/>
                </a:lnTo>
                <a:lnTo>
                  <a:pt x="0" y="43200"/>
                </a:lnTo>
                <a:lnTo>
                  <a:pt x="43200" y="43200"/>
                </a:lnTo>
                <a:lnTo>
                  <a:pt x="43200" y="37760"/>
                </a:lnTo>
                <a:lnTo>
                  <a:pt x="43200" y="37760"/>
                </a:lnTo>
                <a:cubicBezTo>
                  <a:pt x="43200" y="37760"/>
                  <a:pt x="34824" y="39282"/>
                  <a:pt x="21228" y="41101"/>
                </a:cubicBezTo>
                <a:lnTo>
                  <a:pt x="21228" y="41101"/>
                </a:lnTo>
                <a:cubicBezTo>
                  <a:pt x="3446" y="43478"/>
                  <a:pt x="-5241" y="41016"/>
                  <a:pt x="6343" y="6641"/>
                </a:cubicBezTo>
                <a:close/>
              </a:path>
            </a:pathLst>
          </a:custGeom>
          <a:solidFill>
            <a:schemeClr val="accent1"/>
          </a:solidFill>
          <a:ln w="9524">
            <a:solidFill>
              <a:srgbClr val="000000"/>
            </a:solidFill>
            <a:round/>
            <a:headEnd/>
            <a:tailEnd/>
          </a:ln>
        </p:spPr>
      </p:sp>
      <p:sp>
        <p:nvSpPr>
          <p:cNvPr id="47" name="Shape 1059"/>
          <p:cNvSpPr>
            <a:spLocks noChangeArrowheads="1" noGrp="1"/>
          </p:cNvSpPr>
          <p:nvPr userDrawn="1"/>
        </p:nvSpPr>
        <p:spPr bwMode="auto">
          <a:xfrm>
            <a:off x="0" y="0"/>
            <a:ext cx="12191999" cy="6858000"/>
          </a:xfrm>
        </p:spPr>
      </p:sp>
      <p:sp>
        <p:nvSpPr>
          <p:cNvPr id="48" name="Shape 1060"/>
          <p:cNvSpPr>
            <a:spLocks noChangeArrowheads="1" noGrp="1"/>
          </p:cNvSpPr>
          <p:nvPr userDrawn="1"/>
        </p:nvSpPr>
        <p:spPr bwMode="auto">
          <a:xfrm>
            <a:off x="0" y="0"/>
            <a:ext cx="12191999" cy="6858000"/>
          </a:xfrm>
          <a:custGeom>
            <a:avLst/>
            <a:gdLst/>
            <a:ahLst/>
            <a:cxnLst/>
            <a:rect l="l" t="t" r="r" b="b"/>
            <a:pathLst>
              <a:path w="43200" h="43200" fill="norm" stroke="0" extrusionOk="0">
                <a:moveTo>
                  <a:pt x="22361" y="36777"/>
                </a:moveTo>
                <a:lnTo>
                  <a:pt x="22361" y="36777"/>
                </a:lnTo>
                <a:cubicBezTo>
                  <a:pt x="5219" y="39070"/>
                  <a:pt x="-2372" y="36412"/>
                  <a:pt x="7775" y="6299"/>
                </a:cubicBezTo>
                <a:lnTo>
                  <a:pt x="7775" y="6299"/>
                </a:lnTo>
                <a:cubicBezTo>
                  <a:pt x="9119" y="2311"/>
                  <a:pt x="9892" y="58"/>
                  <a:pt x="9911"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3612"/>
                </a:lnTo>
                <a:lnTo>
                  <a:pt x="43200" y="33612"/>
                </a:lnTo>
                <a:cubicBezTo>
                  <a:pt x="43110" y="33630"/>
                  <a:pt x="35168" y="35065"/>
                  <a:pt x="22361" y="36777"/>
                </a:cubicBezTo>
                <a:close/>
              </a:path>
            </a:pathLst>
          </a:custGeom>
          <a:solidFill>
            <a:schemeClr val="accent1">
              <a:alpha val="9000"/>
            </a:schemeClr>
          </a:solidFill>
          <a:ln w="9524">
            <a:solidFill>
              <a:srgbClr val="000000"/>
            </a:solidFill>
            <a:round/>
            <a:headEnd/>
            <a:tailEnd/>
          </a:ln>
        </p:spPr>
      </p:sp>
      <p:sp>
        <p:nvSpPr>
          <p:cNvPr id="49" name="Shape 1061"/>
          <p:cNvSpPr>
            <a:spLocks noChangeArrowheads="1" noGrp="1"/>
          </p:cNvSpPr>
          <p:nvPr userDrawn="1"/>
        </p:nvSpPr>
        <p:spPr bwMode="auto">
          <a:xfrm>
            <a:off x="0" y="0"/>
            <a:ext cx="12191999" cy="6858000"/>
          </a:xfrm>
          <a:custGeom>
            <a:avLst/>
            <a:gdLst/>
            <a:ahLst/>
            <a:cxnLst/>
            <a:rect l="l" t="t" r="r" b="b"/>
            <a:pathLst>
              <a:path w="43200" h="43200" fill="norm" stroke="0" extrusionOk="0">
                <a:moveTo>
                  <a:pt x="22276" y="37156"/>
                </a:moveTo>
                <a:lnTo>
                  <a:pt x="22276" y="37156"/>
                </a:lnTo>
                <a:cubicBezTo>
                  <a:pt x="5093" y="39454"/>
                  <a:pt x="-2596" y="36819"/>
                  <a:pt x="7680" y="6325"/>
                </a:cubicBezTo>
                <a:lnTo>
                  <a:pt x="7680" y="6325"/>
                </a:lnTo>
                <a:cubicBezTo>
                  <a:pt x="9010" y="2380"/>
                  <a:pt x="9781" y="117"/>
                  <a:pt x="9819"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3980"/>
                </a:lnTo>
                <a:lnTo>
                  <a:pt x="43200" y="33980"/>
                </a:lnTo>
                <a:cubicBezTo>
                  <a:pt x="43020" y="34016"/>
                  <a:pt x="35046" y="35449"/>
                  <a:pt x="22276" y="37156"/>
                </a:cubicBezTo>
                <a:close/>
              </a:path>
            </a:pathLst>
          </a:custGeom>
          <a:solidFill>
            <a:schemeClr val="accent1">
              <a:alpha val="18000"/>
            </a:schemeClr>
          </a:solidFill>
          <a:ln w="9524">
            <a:solidFill>
              <a:srgbClr val="000000"/>
            </a:solidFill>
            <a:round/>
            <a:headEnd/>
            <a:tailEnd/>
          </a:ln>
        </p:spPr>
      </p:sp>
      <p:sp>
        <p:nvSpPr>
          <p:cNvPr id="50" name="Shape 1062"/>
          <p:cNvSpPr>
            <a:spLocks noChangeArrowheads="1" noGrp="1"/>
          </p:cNvSpPr>
          <p:nvPr userDrawn="1"/>
        </p:nvSpPr>
        <p:spPr bwMode="auto">
          <a:xfrm>
            <a:off x="0" y="0"/>
            <a:ext cx="12191999" cy="6858000"/>
          </a:xfrm>
          <a:custGeom>
            <a:avLst/>
            <a:gdLst/>
            <a:ahLst/>
            <a:cxnLst/>
            <a:rect l="l" t="t" r="r" b="b"/>
            <a:pathLst>
              <a:path w="43200" h="43200" fill="norm" stroke="0" extrusionOk="0">
                <a:moveTo>
                  <a:pt x="22192" y="37535"/>
                </a:moveTo>
                <a:lnTo>
                  <a:pt x="22192" y="37535"/>
                </a:lnTo>
                <a:cubicBezTo>
                  <a:pt x="4968" y="39839"/>
                  <a:pt x="-2820" y="37226"/>
                  <a:pt x="7585" y="6350"/>
                </a:cubicBezTo>
                <a:lnTo>
                  <a:pt x="7585" y="6350"/>
                </a:lnTo>
                <a:cubicBezTo>
                  <a:pt x="8900" y="2448"/>
                  <a:pt x="9670" y="176"/>
                  <a:pt x="9726"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4348"/>
                </a:lnTo>
                <a:lnTo>
                  <a:pt x="43200" y="34348"/>
                </a:lnTo>
                <a:cubicBezTo>
                  <a:pt x="42885" y="34402"/>
                  <a:pt x="34924" y="35833"/>
                  <a:pt x="22192" y="37535"/>
                </a:cubicBezTo>
                <a:close/>
              </a:path>
            </a:pathLst>
          </a:custGeom>
          <a:solidFill>
            <a:schemeClr val="accent1">
              <a:alpha val="26998"/>
            </a:schemeClr>
          </a:solidFill>
          <a:ln w="9524">
            <a:solidFill>
              <a:srgbClr val="000000"/>
            </a:solidFill>
            <a:round/>
            <a:headEnd/>
            <a:tailEnd/>
          </a:ln>
        </p:spPr>
      </p:sp>
      <p:sp>
        <p:nvSpPr>
          <p:cNvPr id="51" name="Shape 1063"/>
          <p:cNvSpPr>
            <a:spLocks noChangeArrowheads="1" noGrp="1"/>
          </p:cNvSpPr>
          <p:nvPr userDrawn="1"/>
        </p:nvSpPr>
        <p:spPr bwMode="auto">
          <a:xfrm>
            <a:off x="0" y="0"/>
            <a:ext cx="12191999" cy="6858000"/>
          </a:xfrm>
          <a:custGeom>
            <a:avLst/>
            <a:gdLst/>
            <a:ahLst/>
            <a:cxnLst/>
            <a:rect l="l" t="t" r="r" b="b"/>
            <a:pathLst>
              <a:path w="43200" h="43200" fill="norm" stroke="0" extrusionOk="0">
                <a:moveTo>
                  <a:pt x="22107" y="37914"/>
                </a:moveTo>
                <a:lnTo>
                  <a:pt x="22107" y="37914"/>
                </a:lnTo>
                <a:cubicBezTo>
                  <a:pt x="4842" y="40223"/>
                  <a:pt x="-3044" y="37634"/>
                  <a:pt x="7490" y="6376"/>
                </a:cubicBezTo>
                <a:lnTo>
                  <a:pt x="7490" y="6376"/>
                </a:lnTo>
                <a:cubicBezTo>
                  <a:pt x="8790" y="2517"/>
                  <a:pt x="9559" y="235"/>
                  <a:pt x="9634"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4717"/>
                </a:lnTo>
                <a:lnTo>
                  <a:pt x="43200" y="34717"/>
                </a:lnTo>
                <a:cubicBezTo>
                  <a:pt x="42795" y="34789"/>
                  <a:pt x="34802" y="36217"/>
                  <a:pt x="22107" y="37914"/>
                </a:cubicBezTo>
                <a:close/>
              </a:path>
            </a:pathLst>
          </a:custGeom>
          <a:solidFill>
            <a:schemeClr val="accent1">
              <a:alpha val="36000"/>
            </a:schemeClr>
          </a:solidFill>
          <a:ln w="9524">
            <a:solidFill>
              <a:srgbClr val="000000"/>
            </a:solidFill>
            <a:round/>
            <a:headEnd/>
            <a:tailEnd/>
          </a:ln>
        </p:spPr>
      </p:sp>
      <p:sp>
        <p:nvSpPr>
          <p:cNvPr id="52" name="Shape 1064"/>
          <p:cNvSpPr>
            <a:spLocks noChangeArrowheads="1" noGrp="1"/>
          </p:cNvSpPr>
          <p:nvPr userDrawn="1"/>
        </p:nvSpPr>
        <p:spPr bwMode="auto">
          <a:xfrm>
            <a:off x="0" y="0"/>
            <a:ext cx="12191999" cy="6858000"/>
          </a:xfrm>
          <a:custGeom>
            <a:avLst/>
            <a:gdLst/>
            <a:ahLst/>
            <a:cxnLst/>
            <a:rect l="l" t="t" r="r" b="b"/>
            <a:pathLst>
              <a:path w="43200" h="43200" fill="norm" stroke="0" extrusionOk="0">
                <a:moveTo>
                  <a:pt x="22022" y="38293"/>
                </a:moveTo>
                <a:lnTo>
                  <a:pt x="22022" y="38293"/>
                </a:lnTo>
                <a:cubicBezTo>
                  <a:pt x="4717" y="40608"/>
                  <a:pt x="-3267" y="38041"/>
                  <a:pt x="7394" y="6401"/>
                </a:cubicBezTo>
                <a:lnTo>
                  <a:pt x="7394" y="6401"/>
                </a:lnTo>
                <a:cubicBezTo>
                  <a:pt x="8680" y="2586"/>
                  <a:pt x="9448" y="293"/>
                  <a:pt x="9542"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5085"/>
                </a:lnTo>
                <a:lnTo>
                  <a:pt x="43200" y="35085"/>
                </a:lnTo>
                <a:cubicBezTo>
                  <a:pt x="42705" y="35175"/>
                  <a:pt x="34680" y="36601"/>
                  <a:pt x="22022" y="38293"/>
                </a:cubicBezTo>
                <a:close/>
              </a:path>
            </a:pathLst>
          </a:custGeom>
          <a:solidFill>
            <a:schemeClr val="accent1">
              <a:alpha val="45000"/>
            </a:schemeClr>
          </a:solidFill>
          <a:ln w="9524">
            <a:solidFill>
              <a:srgbClr val="000000"/>
            </a:solidFill>
            <a:round/>
            <a:headEnd/>
            <a:tailEnd/>
          </a:ln>
        </p:spPr>
      </p:sp>
      <p:sp>
        <p:nvSpPr>
          <p:cNvPr id="53" name="Shape 1065"/>
          <p:cNvSpPr>
            <a:spLocks noChangeArrowheads="1" noGrp="1"/>
          </p:cNvSpPr>
          <p:nvPr userDrawn="1"/>
        </p:nvSpPr>
        <p:spPr bwMode="auto">
          <a:xfrm>
            <a:off x="0" y="0"/>
            <a:ext cx="12191999" cy="6858000"/>
          </a:xfrm>
          <a:custGeom>
            <a:avLst/>
            <a:gdLst/>
            <a:ahLst/>
            <a:cxnLst/>
            <a:rect l="l" t="t" r="r" b="b"/>
            <a:pathLst>
              <a:path w="43200" h="43200" fill="norm" stroke="0" extrusionOk="0">
                <a:moveTo>
                  <a:pt x="21937" y="38673"/>
                </a:moveTo>
                <a:lnTo>
                  <a:pt x="21937" y="38673"/>
                </a:lnTo>
                <a:cubicBezTo>
                  <a:pt x="4591" y="40992"/>
                  <a:pt x="-3491" y="38448"/>
                  <a:pt x="7299" y="6427"/>
                </a:cubicBezTo>
                <a:lnTo>
                  <a:pt x="7299" y="6427"/>
                </a:lnTo>
                <a:cubicBezTo>
                  <a:pt x="8570" y="2655"/>
                  <a:pt x="9336" y="352"/>
                  <a:pt x="9449"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5453"/>
                </a:lnTo>
                <a:lnTo>
                  <a:pt x="43200" y="35453"/>
                </a:lnTo>
                <a:cubicBezTo>
                  <a:pt x="42570" y="35561"/>
                  <a:pt x="34558" y="36985"/>
                  <a:pt x="21937" y="38673"/>
                </a:cubicBezTo>
                <a:close/>
              </a:path>
            </a:pathLst>
          </a:custGeom>
          <a:solidFill>
            <a:schemeClr val="accent1">
              <a:alpha val="55000"/>
            </a:schemeClr>
          </a:solidFill>
          <a:ln w="9524">
            <a:solidFill>
              <a:srgbClr val="000000"/>
            </a:solidFill>
            <a:round/>
            <a:headEnd/>
            <a:tailEnd/>
          </a:ln>
        </p:spPr>
      </p:sp>
      <p:sp>
        <p:nvSpPr>
          <p:cNvPr id="54" name="Shape 1066"/>
          <p:cNvSpPr>
            <a:spLocks noChangeArrowheads="1" noGrp="1"/>
          </p:cNvSpPr>
          <p:nvPr userDrawn="1"/>
        </p:nvSpPr>
        <p:spPr bwMode="auto">
          <a:xfrm>
            <a:off x="0" y="0"/>
            <a:ext cx="12191999" cy="6858000"/>
          </a:xfrm>
          <a:custGeom>
            <a:avLst/>
            <a:gdLst/>
            <a:ahLst/>
            <a:cxnLst/>
            <a:rect l="l" t="t" r="r" b="b"/>
            <a:pathLst>
              <a:path w="43200" h="43200" fill="norm" stroke="0" extrusionOk="0">
                <a:moveTo>
                  <a:pt x="21853" y="39052"/>
                </a:moveTo>
                <a:lnTo>
                  <a:pt x="21853" y="39052"/>
                </a:lnTo>
                <a:cubicBezTo>
                  <a:pt x="4466" y="41377"/>
                  <a:pt x="-3715" y="38855"/>
                  <a:pt x="7204" y="6453"/>
                </a:cubicBezTo>
                <a:lnTo>
                  <a:pt x="7204" y="6453"/>
                </a:lnTo>
                <a:cubicBezTo>
                  <a:pt x="8461" y="2724"/>
                  <a:pt x="9225" y="411"/>
                  <a:pt x="9357"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5822"/>
                </a:lnTo>
                <a:lnTo>
                  <a:pt x="43200" y="35822"/>
                </a:lnTo>
                <a:cubicBezTo>
                  <a:pt x="42480" y="35948"/>
                  <a:pt x="34436" y="37369"/>
                  <a:pt x="21853" y="39052"/>
                </a:cubicBezTo>
                <a:close/>
              </a:path>
            </a:pathLst>
          </a:custGeom>
          <a:solidFill>
            <a:schemeClr val="accent1">
              <a:alpha val="63999"/>
            </a:schemeClr>
          </a:solidFill>
          <a:ln w="9524">
            <a:solidFill>
              <a:srgbClr val="000000"/>
            </a:solidFill>
            <a:round/>
            <a:headEnd/>
            <a:tailEnd/>
          </a:ln>
        </p:spPr>
      </p:sp>
      <p:sp>
        <p:nvSpPr>
          <p:cNvPr id="55" name="Shape 1067"/>
          <p:cNvSpPr>
            <a:spLocks noChangeArrowheads="1" noGrp="1"/>
          </p:cNvSpPr>
          <p:nvPr userDrawn="1"/>
        </p:nvSpPr>
        <p:spPr bwMode="auto">
          <a:xfrm>
            <a:off x="0" y="0"/>
            <a:ext cx="12191999" cy="6858000"/>
          </a:xfrm>
          <a:custGeom>
            <a:avLst/>
            <a:gdLst/>
            <a:ahLst/>
            <a:cxnLst/>
            <a:rect l="l" t="t" r="r" b="b"/>
            <a:pathLst>
              <a:path w="43200" h="43200" fill="norm" stroke="0" extrusionOk="0">
                <a:moveTo>
                  <a:pt x="21768" y="39431"/>
                </a:moveTo>
                <a:lnTo>
                  <a:pt x="21768" y="39431"/>
                </a:lnTo>
                <a:cubicBezTo>
                  <a:pt x="4340" y="41761"/>
                  <a:pt x="-3939" y="39262"/>
                  <a:pt x="7109" y="6478"/>
                </a:cubicBezTo>
                <a:lnTo>
                  <a:pt x="7109" y="6478"/>
                </a:lnTo>
                <a:cubicBezTo>
                  <a:pt x="8351" y="2792"/>
                  <a:pt x="9114" y="470"/>
                  <a:pt x="9265"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6190"/>
                </a:lnTo>
                <a:lnTo>
                  <a:pt x="43200" y="36190"/>
                </a:lnTo>
                <a:cubicBezTo>
                  <a:pt x="42390" y="36334"/>
                  <a:pt x="34314" y="37753"/>
                  <a:pt x="21768" y="39431"/>
                </a:cubicBezTo>
                <a:close/>
              </a:path>
            </a:pathLst>
          </a:custGeom>
          <a:solidFill>
            <a:schemeClr val="accent1">
              <a:alpha val="73000"/>
            </a:schemeClr>
          </a:solidFill>
          <a:ln w="9524">
            <a:solidFill>
              <a:srgbClr val="000000"/>
            </a:solidFill>
            <a:round/>
            <a:headEnd/>
            <a:tailEnd/>
          </a:ln>
        </p:spPr>
      </p:sp>
      <p:sp>
        <p:nvSpPr>
          <p:cNvPr id="56" name="Shape 1068"/>
          <p:cNvSpPr>
            <a:spLocks noChangeArrowheads="1" noGrp="1"/>
          </p:cNvSpPr>
          <p:nvPr userDrawn="1"/>
        </p:nvSpPr>
        <p:spPr bwMode="auto">
          <a:xfrm>
            <a:off x="0" y="0"/>
            <a:ext cx="12191999" cy="6858000"/>
          </a:xfrm>
          <a:custGeom>
            <a:avLst/>
            <a:gdLst/>
            <a:ahLst/>
            <a:cxnLst/>
            <a:rect l="l" t="t" r="r" b="b"/>
            <a:pathLst>
              <a:path w="43200" h="43200" fill="norm" stroke="0" extrusionOk="0">
                <a:moveTo>
                  <a:pt x="21683" y="39810"/>
                </a:moveTo>
                <a:lnTo>
                  <a:pt x="21683" y="39810"/>
                </a:lnTo>
                <a:cubicBezTo>
                  <a:pt x="4214" y="42146"/>
                  <a:pt x="-4163" y="39669"/>
                  <a:pt x="7014" y="6504"/>
                </a:cubicBezTo>
                <a:lnTo>
                  <a:pt x="7014" y="6504"/>
                </a:lnTo>
                <a:cubicBezTo>
                  <a:pt x="8241" y="2861"/>
                  <a:pt x="9003" y="528"/>
                  <a:pt x="9172"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6558"/>
                </a:lnTo>
                <a:lnTo>
                  <a:pt x="43200" y="36558"/>
                </a:lnTo>
                <a:cubicBezTo>
                  <a:pt x="42300" y="36720"/>
                  <a:pt x="34192" y="38137"/>
                  <a:pt x="21683" y="39810"/>
                </a:cubicBezTo>
                <a:close/>
              </a:path>
            </a:pathLst>
          </a:custGeom>
          <a:solidFill>
            <a:schemeClr val="accent1">
              <a:alpha val="82000"/>
            </a:schemeClr>
          </a:solidFill>
          <a:ln w="9524">
            <a:solidFill>
              <a:srgbClr val="000000"/>
            </a:solidFill>
            <a:round/>
            <a:headEnd/>
            <a:tailEnd/>
          </a:ln>
        </p:spPr>
      </p:sp>
      <p:sp>
        <p:nvSpPr>
          <p:cNvPr id="57" name="Shape 1069"/>
          <p:cNvSpPr>
            <a:spLocks noChangeArrowheads="1" noGrp="1"/>
          </p:cNvSpPr>
          <p:nvPr userDrawn="1"/>
        </p:nvSpPr>
        <p:spPr bwMode="auto">
          <a:xfrm>
            <a:off x="0" y="0"/>
            <a:ext cx="12191999" cy="6858000"/>
          </a:xfrm>
          <a:custGeom>
            <a:avLst/>
            <a:gdLst/>
            <a:ahLst/>
            <a:cxnLst/>
            <a:rect l="l" t="t" r="r" b="b"/>
            <a:pathLst>
              <a:path w="43200" h="43200" fill="norm" stroke="0" extrusionOk="0">
                <a:moveTo>
                  <a:pt x="21599" y="40189"/>
                </a:moveTo>
                <a:lnTo>
                  <a:pt x="21599" y="40189"/>
                </a:lnTo>
                <a:cubicBezTo>
                  <a:pt x="4089" y="42530"/>
                  <a:pt x="-4386" y="40077"/>
                  <a:pt x="6918" y="6529"/>
                </a:cubicBezTo>
                <a:lnTo>
                  <a:pt x="6918" y="6529"/>
                </a:lnTo>
                <a:cubicBezTo>
                  <a:pt x="8131" y="2930"/>
                  <a:pt x="8892" y="587"/>
                  <a:pt x="9080"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6926"/>
                </a:lnTo>
                <a:lnTo>
                  <a:pt x="43200" y="36926"/>
                </a:lnTo>
                <a:cubicBezTo>
                  <a:pt x="42165" y="37107"/>
                  <a:pt x="34070" y="38521"/>
                  <a:pt x="21599" y="40189"/>
                </a:cubicBezTo>
                <a:close/>
              </a:path>
            </a:pathLst>
          </a:custGeom>
          <a:solidFill>
            <a:schemeClr val="accent1">
              <a:alpha val="91000"/>
            </a:schemeClr>
          </a:solidFill>
          <a:ln w="9524">
            <a:solidFill>
              <a:srgbClr val="000000"/>
            </a:solidFill>
            <a:round/>
            <a:headEnd/>
            <a:tailEnd/>
          </a:ln>
        </p:spPr>
      </p:sp>
      <p:sp>
        <p:nvSpPr>
          <p:cNvPr id="58" name="Shape 1070"/>
          <p:cNvSpPr>
            <a:spLocks noChangeArrowheads="1" noGrp="1"/>
          </p:cNvSpPr>
          <p:nvPr userDrawn="1"/>
        </p:nvSpPr>
        <p:spPr bwMode="auto">
          <a:xfrm>
            <a:off x="0" y="0"/>
            <a:ext cx="12191999" cy="6858000"/>
          </a:xfrm>
          <a:custGeom>
            <a:avLst/>
            <a:gdLst/>
            <a:ahLst/>
            <a:cxnLst/>
            <a:rect l="l" t="t" r="r" b="b"/>
            <a:pathLst>
              <a:path w="43200" h="43200" fill="norm" stroke="0" extrusionOk="0">
                <a:moveTo>
                  <a:pt x="21514" y="40568"/>
                </a:moveTo>
                <a:lnTo>
                  <a:pt x="21514" y="40568"/>
                </a:lnTo>
                <a:cubicBezTo>
                  <a:pt x="3963" y="42915"/>
                  <a:pt x="-4610" y="40484"/>
                  <a:pt x="6823" y="6555"/>
                </a:cubicBezTo>
                <a:lnTo>
                  <a:pt x="6823" y="6555"/>
                </a:lnTo>
                <a:cubicBezTo>
                  <a:pt x="8022" y="2999"/>
                  <a:pt x="8781" y="646"/>
                  <a:pt x="8988"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7295"/>
                </a:lnTo>
                <a:lnTo>
                  <a:pt x="43200" y="37295"/>
                </a:lnTo>
                <a:cubicBezTo>
                  <a:pt x="42075" y="37493"/>
                  <a:pt x="33948" y="38905"/>
                  <a:pt x="21514" y="40568"/>
                </a:cubicBezTo>
                <a:close/>
              </a:path>
            </a:pathLst>
          </a:custGeom>
          <a:solidFill>
            <a:schemeClr val="accent1"/>
          </a:solidFill>
          <a:ln w="9524">
            <a:solidFill>
              <a:srgbClr val="000000"/>
            </a:solidFill>
            <a:round/>
            <a:headEnd/>
            <a:tailEnd/>
          </a:ln>
        </p:spPr>
      </p:sp>
      <p:sp>
        <p:nvSpPr>
          <p:cNvPr id="2" name="Title 1"/>
          <p:cNvSpPr>
            <a:spLocks noGrp="1"/>
          </p:cNvSpPr>
          <p:nvPr>
            <p:ph type="title"/>
          </p:nvPr>
        </p:nvSpPr>
        <p:spPr bwMode="auto">
          <a:xfrm>
            <a:off x="1583497" y="274638"/>
            <a:ext cx="9998901" cy="1143000"/>
          </a:xfrm>
          <a:prstGeom prst="rect">
            <a:avLst/>
          </a:prstGeom>
        </p:spPr>
        <p:txBody>
          <a:bodyPr vert="horz" lIns="91440" tIns="45720" rIns="91440" bIns="45720" rtlCol="0" anchor="ctr">
            <a:normAutofit/>
          </a:bodyPr>
          <a:lstStyle/>
          <a:p>
            <a:pPr>
              <a:defRPr/>
            </a:pPr>
            <a:r>
              <a:rPr/>
              <a:t>Click to edit Master title style</a:t>
            </a:r>
            <a:endParaRPr/>
          </a:p>
        </p:txBody>
      </p:sp>
      <p:sp>
        <p:nvSpPr>
          <p:cNvPr id="6" name="Slide Number Placeholder 5"/>
          <p:cNvSpPr>
            <a:spLocks noGrp="1"/>
          </p:cNvSpPr>
          <p:nvPr>
            <p:ph type="sldNum" sz="quarter" idx="4"/>
          </p:nvPr>
        </p:nvSpPr>
        <p:spPr bwMode="auto">
          <a:xfrm>
            <a:off x="9264351" y="6356350"/>
            <a:ext cx="2318047"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r>
              <a:rPr/>
              <a:t>	</a:t>
            </a:r>
            <a:fld id="{F8E3F0E9-0FC2-4DDE-87CF-3BA6A04EA4CC}" type="slidenum">
              <a:rPr/>
              <a:t>‹#›</a:t>
            </a:fld>
            <a:endParaRPr/>
          </a:p>
        </p:txBody>
      </p:sp>
      <p:sp>
        <p:nvSpPr>
          <p:cNvPr id="4" name="Date Placeholder 3"/>
          <p:cNvSpPr>
            <a:spLocks noGrp="1"/>
          </p:cNvSpPr>
          <p:nvPr>
            <p:ph type="dt" sz="half" idx="2"/>
          </p:nvPr>
        </p:nvSpPr>
        <p:spPr bwMode="auto">
          <a:xfrm>
            <a:off x="1619018" y="6356350"/>
            <a:ext cx="2844798"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86EB4D43-F783-4E09-8208-6AA351DBC29B}" type="datetimeFigureOut">
              <a:rPr/>
              <a:t>22.10.2013</a:t>
            </a:fld>
            <a:endParaRPr/>
          </a:p>
        </p:txBody>
      </p:sp>
      <p:sp>
        <p:nvSpPr>
          <p:cNvPr id="5" name="Footer Placeholder 4"/>
          <p:cNvSpPr>
            <a:spLocks noGrp="1"/>
          </p:cNvSpPr>
          <p:nvPr>
            <p:ph type="ftr" sz="quarter" idx="3"/>
          </p:nvPr>
        </p:nvSpPr>
        <p:spPr bwMode="auto">
          <a:xfrm>
            <a:off x="5125706" y="6356350"/>
            <a:ext cx="3562581"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a:spcBef>
          <a:spcPts val="0"/>
        </a:spcBef>
        <a:buNone/>
        <a:defRPr sz="4400" b="1">
          <a:solidFill>
            <a:schemeClr val="tx1"/>
          </a:solidFill>
          <a:latin typeface="+mj-lt"/>
          <a:ea typeface="+mj-ea"/>
          <a:cs typeface="+mj-cs"/>
        </a:defRPr>
      </a:lvl1pPr>
    </p:titleStyle>
    <p:bodyStyle>
      <a:lvl1pPr marL="342900" indent="-342900" algn="l" defTabSz="914400">
        <a:spcBef>
          <a:spcPts val="0"/>
        </a:spcBef>
        <a:buFont typeface="Arial"/>
        <a:buChar char="•"/>
        <a:defRPr sz="3200">
          <a:solidFill>
            <a:schemeClr val="tx1"/>
          </a:solidFill>
          <a:latin typeface="+mn-lt"/>
          <a:ea typeface="+mn-ea"/>
          <a:cs typeface="+mn-cs"/>
        </a:defRPr>
      </a:lvl1pPr>
      <a:lvl2pPr marL="742950" indent="-285750" algn="l" defTabSz="914400">
        <a:spcBef>
          <a:spcPts val="0"/>
        </a:spcBef>
        <a:buFont typeface="Arial"/>
        <a:buChar char="–"/>
        <a:defRPr sz="2800">
          <a:solidFill>
            <a:schemeClr val="tx1"/>
          </a:solidFill>
          <a:latin typeface="+mn-lt"/>
          <a:ea typeface="+mn-ea"/>
          <a:cs typeface="+mn-cs"/>
        </a:defRPr>
      </a:lvl2pPr>
      <a:lvl3pPr marL="1143000" indent="-228600" algn="l" defTabSz="914400">
        <a:spcBef>
          <a:spcPts val="0"/>
        </a:spcBef>
        <a:buFont typeface="Arial"/>
        <a:buChar char="•"/>
        <a:defRPr sz="2400">
          <a:solidFill>
            <a:schemeClr val="tx1"/>
          </a:solidFill>
          <a:latin typeface="+mn-lt"/>
          <a:ea typeface="+mn-ea"/>
          <a:cs typeface="+mn-cs"/>
        </a:defRPr>
      </a:lvl3pPr>
      <a:lvl4pPr marL="1600200" indent="-228600" algn="l" defTabSz="914400">
        <a:spcBef>
          <a:spcPts val="0"/>
        </a:spcBef>
        <a:buFont typeface="Arial"/>
        <a:buChar char="–"/>
        <a:defRPr sz="2000">
          <a:solidFill>
            <a:schemeClr val="tx1"/>
          </a:solidFill>
          <a:latin typeface="+mn-lt"/>
          <a:ea typeface="+mn-ea"/>
          <a:cs typeface="+mn-cs"/>
        </a:defRPr>
      </a:lvl4pPr>
      <a:lvl5pPr marL="2057400" indent="-228600" algn="l" defTabSz="914400">
        <a:spcBef>
          <a:spcPts val="0"/>
        </a:spcBef>
        <a:buFont typeface="Arial"/>
        <a:buChar char="»"/>
        <a:defRPr sz="2000">
          <a:solidFill>
            <a:schemeClr val="tx1"/>
          </a:solidFill>
          <a:latin typeface="+mn-lt"/>
          <a:ea typeface="+mn-ea"/>
          <a:cs typeface="+mn-cs"/>
        </a:defRPr>
      </a:lvl5pPr>
      <a:lvl6pPr marL="2514599" indent="-228600" algn="l" defTabSz="914400">
        <a:spcBef>
          <a:spcPts val="0"/>
        </a:spcBef>
        <a:buFont typeface="Arial"/>
        <a:buChar char="•"/>
        <a:defRPr sz="2000">
          <a:solidFill>
            <a:schemeClr val="tx1"/>
          </a:solidFill>
          <a:latin typeface="+mn-lt"/>
          <a:ea typeface="+mn-ea"/>
          <a:cs typeface="+mn-cs"/>
        </a:defRPr>
      </a:lvl6pPr>
      <a:lvl7pPr marL="2971800" indent="-228600" algn="l" defTabSz="914400">
        <a:spcBef>
          <a:spcPts val="0"/>
        </a:spcBef>
        <a:buFont typeface="Arial"/>
        <a:buChar char="•"/>
        <a:defRPr sz="2000">
          <a:solidFill>
            <a:schemeClr val="tx1"/>
          </a:solidFill>
          <a:latin typeface="+mn-lt"/>
          <a:ea typeface="+mn-ea"/>
          <a:cs typeface="+mn-cs"/>
        </a:defRPr>
      </a:lvl7pPr>
      <a:lvl8pPr marL="3429000" indent="-228600" algn="l" defTabSz="914400">
        <a:spcBef>
          <a:spcPts val="0"/>
        </a:spcBef>
        <a:buFont typeface="Arial"/>
        <a:buChar char="•"/>
        <a:defRPr sz="2000">
          <a:solidFill>
            <a:schemeClr val="tx1"/>
          </a:solidFill>
          <a:latin typeface="+mn-lt"/>
          <a:ea typeface="+mn-ea"/>
          <a:cs typeface="+mn-cs"/>
        </a:defRPr>
      </a:lvl8pPr>
      <a:lvl9pPr marL="3886200" indent="-228600" algn="l" defTabSz="914400">
        <a:spcBef>
          <a:spcPts val="0"/>
        </a:spcBef>
        <a:buFont typeface="Arial"/>
        <a:buChar char="•"/>
        <a:defRPr sz="2000">
          <a:solidFill>
            <a:schemeClr val="tx1"/>
          </a:solidFill>
          <a:latin typeface="+mn-lt"/>
          <a:ea typeface="+mn-ea"/>
          <a:cs typeface="+mn-cs"/>
        </a:defRPr>
      </a:lvl9pPr>
    </p:bodyStyle>
    <p:otherStyle>
      <a:defPPr>
        <a:defRP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 Id="rId4" Type="http://schemas.openxmlformats.org/officeDocument/2006/relationships/hyperlink" Target="https://www.kedainiupspc.lt/about2-5/#gallery-details-01-vsi-kedainiu-pspc-direktores-kreipimasis" TargetMode="External"/></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s://www.kedainiupspc.lt/wp-content/uploads/2023/11/kkkorupcijos-programa.pdf" TargetMode="External"/><Relationship Id="rId4" Type="http://schemas.openxmlformats.org/officeDocument/2006/relationships/image" Target="../media/image1.pn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hyperlink" Target="https://www.kedainiupspc.lt/medicenter_gallery/02-programa/" TargetMode="External"/><Relationship Id="rId4" Type="http://schemas.openxmlformats.org/officeDocument/2006/relationships/image" Target="../media/image1.pn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hyperlink" Target="http://kedainiupspc.lt/about2-5/#gallery-details-04-papildoma-informacija-apie-korupcija" TargetMode="External"/><Relationship Id="rId4" Type="http://schemas.openxmlformats.org/officeDocument/2006/relationships/image" Target="../media/image1.png"/></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hyperlink" Target="https://www.kedainiupspc.lt/about2-5/#gallery-details-04-papildoma-informacija-apie-korupcija" TargetMode="External"/><Relationship Id="rId4" Type="http://schemas.openxmlformats.org/officeDocument/2006/relationships/hyperlink" Target="https://www.facebook.com/Kedainiupspc.lt/?locale=fo_FO" TargetMode="External"/><Relationship Id="rId5" Type="http://schemas.openxmlformats.org/officeDocument/2006/relationships/hyperlink" Target="https://www.instagram.com/explore/locations/916741066/kedainiu-pirmines-sveikatos-prieziuros-centras/" TargetMode="External"/><Relationship Id="rId6" Type="http://schemas.openxmlformats.org/officeDocument/2006/relationships/image" Target="../media/image1.png"/></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png"/></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hyperlink" Target="https://emokymai.stt.lt/" TargetMode="External"/><Relationship Id="rId4" Type="http://schemas.openxmlformats.org/officeDocument/2006/relationships/image" Target="../media/image1.png"/></Relationships>
</file>

<file path=ppt/slides/_rels/slide2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png"/></Relationships>
</file>

<file path=ppt/slides/_rels/slide2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png"/></Relationships>
</file>

<file path=ppt/slides/_rels/slide24.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png"/></Relationships>
</file>

<file path=ppt/slides/_rels/slide2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hyperlink" Target="https://www.kedainiupspc.lt/medicenter_gallery/02-nemokamos-paslaugos/" TargetMode="External"/><Relationship Id="rId4" Type="http://schemas.openxmlformats.org/officeDocument/2006/relationships/hyperlink" Target="https://www.kedainiupspc.lt/medicenter_gallery/03-mokamu-paslaugu-kainynas/" TargetMode="External"/><Relationship Id="rId5" Type="http://schemas.openxmlformats.org/officeDocument/2006/relationships/image" Target="../media/image1.png"/></Relationships>
</file>

<file path=ppt/slides/_rels/slide26.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png"/></Relationships>
</file>

<file path=ppt/slides/_rels/slide28.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hyperlink" Target="https://www.kedainiupspc.lt/about2-5/#gallery-details-04-papildoma-informacija-apie-korupcija" TargetMode="External"/><Relationship Id="rId4" Type="http://schemas.openxmlformats.org/officeDocument/2006/relationships/image" Target="../media/image1.png"/></Relationships>
</file>

<file path=ppt/slides/_rels/slide30.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png"/></Relationships>
</file>

<file path=ppt/slides/_rels/slide3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093849477" name="Title 1"/>
          <p:cNvSpPr>
            <a:spLocks noGrp="1"/>
          </p:cNvSpPr>
          <p:nvPr>
            <p:ph type="title"/>
          </p:nvPr>
        </p:nvSpPr>
        <p:spPr bwMode="auto">
          <a:xfrm>
            <a:off x="1770310" y="3215176"/>
            <a:ext cx="9998901" cy="1143000"/>
          </a:xfrm>
        </p:spPr>
        <p:txBody>
          <a:bodyPr vertOverflow="overflow" horzOverflow="overflow" vert="horz" wrap="square" lIns="91440" tIns="45720" rIns="91440" bIns="45720" numCol="1" spcCol="0" rtlCol="0" fromWordArt="0" anchor="ctr" anchorCtr="0" forceAA="0" upright="0" compatLnSpc="0">
            <a:normAutofit fontScale="90000" lnSpcReduction="2000"/>
          </a:bodyPr>
          <a:lstStyle/>
          <a:p>
            <a:pPr algn="ctr">
              <a:defRPr/>
            </a:pPr>
            <a:r>
              <a:rPr lang="en-US" sz="3600" b="1" i="0" u="none" strike="noStrike" cap="none" spc="0">
                <a:solidFill>
                  <a:srgbClr val="000000"/>
                </a:solidFill>
                <a:latin typeface="Arial Black"/>
                <a:ea typeface="Arial Black"/>
                <a:cs typeface="Arial Black"/>
              </a:rPr>
              <a:t>VšĮ Kėdainių PSPC veikla – skaidrumo ir antikorupcinės aplinkos kūrimas remiantis patvirtinta korupcijos prevencijos programa ir priemonių planu</a:t>
            </a:r>
            <a:br>
              <a:rPr sz="3600"/>
            </a:br>
            <a:br>
              <a:rPr sz="3600"/>
            </a:br>
            <a:endParaRPr/>
          </a:p>
        </p:txBody>
      </p:sp>
      <p:sp>
        <p:nvSpPr>
          <p:cNvPr id="185869845" name=""/>
          <p:cNvSpPr txBox="1"/>
          <p:nvPr/>
        </p:nvSpPr>
        <p:spPr bwMode="auto">
          <a:xfrm flipH="0" flipV="0">
            <a:off x="5907995" y="5922595"/>
            <a:ext cx="1349907" cy="518519"/>
          </a:xfrm>
          <a:prstGeom prst="rect">
            <a:avLst/>
          </a:prstGeom>
          <a:noFill/>
        </p:spPr>
        <p:txBody>
          <a:bodyPr vertOverflow="overflow" horzOverflow="overflow" vert="horz" wrap="square" lIns="91440" tIns="45720" rIns="91440" bIns="45720" numCol="1" spcCol="0" rtlCol="0" fromWordArt="0" anchor="t" anchorCtr="0" forceAA="0" upright="0" compatLnSpc="0">
            <a:spAutoFit/>
          </a:bodyPr>
          <a:p>
            <a:pPr algn="ctr">
              <a:defRPr/>
            </a:pPr>
            <a:r>
              <a:rPr lang="en-US" sz="2800" b="0" i="0" u="none" strike="noStrike" cap="none" spc="0">
                <a:solidFill>
                  <a:srgbClr val="000000"/>
                </a:solidFill>
                <a:latin typeface="Times New Roman"/>
                <a:ea typeface="Times New Roman"/>
                <a:cs typeface="Times New Roman"/>
              </a:rPr>
              <a:t>2025 m.</a:t>
            </a:r>
            <a:endParaRPr sz="2800"/>
          </a:p>
        </p:txBody>
      </p:sp>
      <p:pic>
        <p:nvPicPr>
          <p:cNvPr id="782960480" name=""/>
          <p:cNvPicPr>
            <a:picLocks noChangeAspect="1"/>
          </p:cNvPicPr>
          <p:nvPr/>
        </p:nvPicPr>
        <p:blipFill>
          <a:blip r:embed="rId3"/>
          <a:stretch/>
        </p:blipFill>
        <p:spPr bwMode="auto">
          <a:xfrm flipH="0" flipV="0">
            <a:off x="5032403" y="117126"/>
            <a:ext cx="2478942" cy="1758319"/>
          </a:xfrm>
          <a:prstGeom prst="rect">
            <a:avLst/>
          </a:prstGeom>
        </p:spPr>
      </p:pic>
      <p:sp>
        <p:nvSpPr>
          <p:cNvPr id="1538971872" name=""/>
          <p:cNvSpPr txBox="1"/>
          <p:nvPr/>
        </p:nvSpPr>
        <p:spPr bwMode="auto">
          <a:xfrm flipH="0" flipV="0">
            <a:off x="7718942" y="6120796"/>
            <a:ext cx="4384662" cy="457560"/>
          </a:xfrm>
          <a:prstGeom prst="rect">
            <a:avLst/>
          </a:prstGeom>
          <a:noFill/>
        </p:spPr>
        <p:txBody>
          <a:bodyPr vertOverflow="overflow" horzOverflow="overflow" vert="horz" wrap="square" lIns="91440" tIns="45720" rIns="91440" bIns="45720" numCol="1" spcCol="0" rtlCol="0" fromWordArt="0" anchor="t" anchorCtr="0" forceAA="0" upright="0" compatLnSpc="0">
            <a:spAutoFit/>
          </a:bodyPr>
          <a:p>
            <a:pPr>
              <a:defRPr/>
            </a:pPr>
            <a:r>
              <a:rPr lang="en-US" sz="1200" b="0" i="0" u="none" strike="noStrike" cap="none" spc="0">
                <a:solidFill>
                  <a:schemeClr val="tx1"/>
                </a:solidFill>
                <a:latin typeface="+mn-lt"/>
                <a:ea typeface="+mn-ea"/>
                <a:cs typeface="+mn-cs"/>
              </a:rPr>
              <a:t>Parengė: </a:t>
            </a:r>
            <a:endParaRPr lang="en-US" sz="1200" b="0" i="0" u="none" strike="noStrike" cap="none" spc="0">
              <a:solidFill>
                <a:schemeClr val="tx1"/>
              </a:solidFill>
              <a:latin typeface="Times New Roman"/>
              <a:cs typeface="Times New Roman"/>
            </a:endParaRPr>
          </a:p>
          <a:p>
            <a:pPr>
              <a:defRPr/>
            </a:pPr>
            <a:r>
              <a:rPr lang="en-US" sz="1200" b="0" i="0" u="none" strike="noStrike" cap="none" spc="0">
                <a:solidFill>
                  <a:schemeClr val="tx1"/>
                </a:solidFill>
                <a:latin typeface="Arial"/>
                <a:ea typeface="Arial"/>
                <a:cs typeface="Arial"/>
              </a:rPr>
              <a:t>Už korupcijos prevenciją atsakingas asmuo Ugnius Petronis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286372527" name="Title 1"/>
          <p:cNvSpPr>
            <a:spLocks noGrp="1"/>
          </p:cNvSpPr>
          <p:nvPr>
            <p:ph type="title"/>
          </p:nvPr>
        </p:nvSpPr>
        <p:spPr bwMode="auto"/>
        <p:txBody>
          <a:bodyPr/>
          <a:lstStyle/>
          <a:p>
            <a:pPr>
              <a:defRPr/>
            </a:pPr>
            <a:endParaRPr/>
          </a:p>
        </p:txBody>
      </p:sp>
      <p:sp>
        <p:nvSpPr>
          <p:cNvPr id="875603395" name="Content Placeholder 2"/>
          <p:cNvSpPr>
            <a:spLocks noGrp="1"/>
          </p:cNvSpPr>
          <p:nvPr>
            <p:ph idx="1"/>
          </p:nvPr>
        </p:nvSpPr>
        <p:spPr bwMode="auto">
          <a:xfrm>
            <a:off x="1633076" y="1862137"/>
            <a:ext cx="9998901" cy="4525962"/>
          </a:xfrm>
        </p:spPr>
        <p:txBody>
          <a:bodyPr/>
          <a:lstStyle/>
          <a:p>
            <a:pPr marL="0" indent="0" algn="just">
              <a:buFont typeface="Arial"/>
              <a:buNone/>
              <a:defRPr/>
            </a:pPr>
            <a:r>
              <a:rPr sz="3600" b="0" i="0" u="none">
                <a:solidFill>
                  <a:srgbClr val="000000"/>
                </a:solidFill>
                <a:latin typeface="Arial"/>
                <a:ea typeface="Arial"/>
                <a:cs typeface="Arial"/>
              </a:rPr>
              <a:t>Korupcija kenkia sveikatos paslaugų prieinamumui, kokybei ir pasitikėjimui</a:t>
            </a:r>
            <a:r>
              <a:rPr sz="3600" b="0">
                <a:latin typeface="Arial"/>
                <a:ea typeface="Arial"/>
                <a:cs typeface="Arial"/>
              </a:rPr>
              <a:t>.</a:t>
            </a:r>
            <a:endParaRPr sz="3600" b="0">
              <a:latin typeface="Arial"/>
              <a:cs typeface="Arial"/>
            </a:endParaRPr>
          </a:p>
          <a:p>
            <a:pPr marL="0" indent="0" algn="just">
              <a:buFont typeface="Arial"/>
              <a:buNone/>
              <a:defRPr/>
            </a:pPr>
            <a:endParaRPr sz="3600" b="0">
              <a:latin typeface="Arial"/>
              <a:cs typeface="Arial"/>
            </a:endParaRPr>
          </a:p>
          <a:p>
            <a:pPr marL="0" indent="0" algn="just">
              <a:buFont typeface="Arial"/>
              <a:buNone/>
              <a:defRPr/>
            </a:pPr>
            <a:r>
              <a:rPr sz="3600" b="0" i="0" u="none">
                <a:solidFill>
                  <a:srgbClr val="000000"/>
                </a:solidFill>
                <a:latin typeface="Arial"/>
                <a:ea typeface="Arial"/>
                <a:cs typeface="Arial"/>
              </a:rPr>
              <a:t>Tikslas – supažindinti su įgyvendinamomis prevencijos priemonėmis</a:t>
            </a:r>
            <a:r>
              <a:rPr sz="3600" b="0">
                <a:latin typeface="Arial"/>
                <a:ea typeface="Arial"/>
                <a:cs typeface="Arial"/>
              </a:rPr>
              <a:t>.</a:t>
            </a:r>
            <a:endParaRPr sz="2200" b="0" i="0" u="none">
              <a:solidFill>
                <a:srgbClr val="000000"/>
              </a:solidFill>
              <a:latin typeface="Arial"/>
              <a:cs typeface="Arial"/>
            </a:endParaRPr>
          </a:p>
        </p:txBody>
      </p:sp>
      <p:pic>
        <p:nvPicPr>
          <p:cNvPr id="1885706431" name=""/>
          <p:cNvPicPr>
            <a:picLocks noChangeAspect="1"/>
          </p:cNvPicPr>
          <p:nvPr/>
        </p:nvPicPr>
        <p:blipFill>
          <a:blip r:embed="rId3"/>
          <a:stretch/>
        </p:blipFill>
        <p:spPr bwMode="auto">
          <a:xfrm>
            <a:off x="11222403" y="122115"/>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632224955" name="Title 1"/>
          <p:cNvSpPr>
            <a:spLocks noGrp="1"/>
          </p:cNvSpPr>
          <p:nvPr>
            <p:ph type="title"/>
          </p:nvPr>
        </p:nvSpPr>
        <p:spPr bwMode="auto">
          <a:xfrm>
            <a:off x="240229" y="274638"/>
            <a:ext cx="9998901" cy="1143000"/>
          </a:xfrm>
        </p:spPr>
        <p:txBody>
          <a:bodyPr/>
          <a:lstStyle/>
          <a:p>
            <a:pPr algn="ctr">
              <a:defRPr/>
            </a:pPr>
            <a:r>
              <a:rPr lang="en-US" sz="3200" b="1" i="0" u="none" strike="noStrike" cap="none" spc="0">
                <a:solidFill>
                  <a:schemeClr val="tx1"/>
                </a:solidFill>
                <a:latin typeface="Arial"/>
                <a:ea typeface="Arial"/>
                <a:cs typeface="Arial"/>
              </a:rPr>
              <a:t>VšĮ Kėdainių PSPC direktorės</a:t>
            </a:r>
            <a:endParaRPr sz="3200" b="1" i="0" u="none" strike="noStrike" cap="none" spc="0">
              <a:solidFill>
                <a:schemeClr val="tx1"/>
              </a:solidFill>
              <a:latin typeface="Arial"/>
              <a:cs typeface="Arial"/>
            </a:endParaRPr>
          </a:p>
          <a:p>
            <a:pPr algn="ctr">
              <a:defRPr/>
            </a:pPr>
            <a:r>
              <a:rPr lang="en-US" sz="3200" b="1" i="0" u="none" strike="noStrike" cap="none" spc="0">
                <a:solidFill>
                  <a:schemeClr val="tx1"/>
                </a:solidFill>
                <a:latin typeface="Arial"/>
                <a:ea typeface="Arial"/>
                <a:cs typeface="Arial"/>
              </a:rPr>
              <a:t>KREIPIMASIS</a:t>
            </a:r>
            <a:endParaRPr/>
          </a:p>
        </p:txBody>
      </p:sp>
      <p:sp>
        <p:nvSpPr>
          <p:cNvPr id="2061375049" name="Content Placeholder 2"/>
          <p:cNvSpPr>
            <a:spLocks noGrp="1"/>
          </p:cNvSpPr>
          <p:nvPr>
            <p:ph idx="1"/>
          </p:nvPr>
        </p:nvSpPr>
        <p:spPr bwMode="auto">
          <a:xfrm flipH="0" flipV="0">
            <a:off x="1375901" y="1417637"/>
            <a:ext cx="7355347" cy="4525962"/>
          </a:xfrm>
        </p:spPr>
        <p:txBody>
          <a:bodyPr vertOverflow="overflow" horzOverflow="overflow" vert="horz" wrap="square" lIns="91440" tIns="45720" rIns="91440" bIns="45720" numCol="1" spcCol="0" rtlCol="0" fromWordArt="0" anchor="t" anchorCtr="0" forceAA="0" upright="0" compatLnSpc="0">
            <a:normAutofit fontScale="50000" lnSpcReduction="10000"/>
          </a:bodyPr>
          <a:lstStyle/>
          <a:p>
            <a:pPr>
              <a:defRPr/>
            </a:pPr>
            <a:endParaRPr sz="3200" b="0" i="0" u="none" strike="noStrike" cap="none" spc="0">
              <a:solidFill>
                <a:schemeClr val="tx1"/>
              </a:solidFill>
              <a:latin typeface="Arial"/>
              <a:cs typeface="Arial"/>
            </a:endParaRPr>
          </a:p>
          <a:p>
            <a:pPr>
              <a:defRPr/>
            </a:pPr>
            <a:endParaRPr sz="3200" b="0" i="0" u="none" strike="noStrike" cap="none" spc="0">
              <a:solidFill>
                <a:schemeClr val="tx1"/>
              </a:solidFill>
              <a:latin typeface="Arial"/>
              <a:cs typeface="Arial"/>
            </a:endParaRPr>
          </a:p>
          <a:p>
            <a:pPr marL="0" indent="0" algn="just">
              <a:buFont typeface="Arial"/>
              <a:buNone/>
              <a:defRPr/>
            </a:pPr>
            <a:r>
              <a:rPr lang="en-US" sz="3200" b="0" i="0" u="none" strike="noStrike" cap="none" spc="0">
                <a:solidFill>
                  <a:schemeClr val="tx1"/>
                </a:solidFill>
                <a:latin typeface="Arial"/>
                <a:ea typeface="Arial"/>
                <a:cs typeface="Arial"/>
              </a:rPr>
              <a:t> Kiekvienam savo profesijos atstovui svarbus jo darbo įvertinimas. Labai džiaugiamės Jūsų rašytinėmis ir žodinėmis padėkomis medikams. Padėkoti taip pat galite ir įstaigos internetiniame puslapyje palikdami atsiliepimą. Mums tai padeda tobulinti pacientų aptarnavimo kokybę ir kultūrą.</a:t>
            </a:r>
            <a:endParaRPr sz="3200" b="0" i="0" u="none" strike="noStrike" cap="none" spc="0">
              <a:solidFill>
                <a:schemeClr val="tx1"/>
              </a:solidFill>
              <a:latin typeface="Arial"/>
              <a:cs typeface="Arial"/>
            </a:endParaRPr>
          </a:p>
          <a:p>
            <a:pPr marL="0" indent="0" algn="just">
              <a:buFont typeface="Arial"/>
              <a:buNone/>
              <a:defRPr/>
            </a:pPr>
            <a:r>
              <a:rPr lang="en-US" sz="3200" b="0" i="0" u="none" strike="noStrike" cap="none" spc="0">
                <a:solidFill>
                  <a:schemeClr val="tx1"/>
                </a:solidFill>
                <a:latin typeface="Arial"/>
                <a:ea typeface="Arial"/>
                <a:cs typeface="Arial"/>
              </a:rPr>
              <a:t>Kreipiuosi į Jus prašydama neoficialiais mokėjimais nežeminti nei savo, nei medicinos darbuotojų orumo, o susidūrus su korupcijos apraiškomis, nedelsiant informuoti įstaigos už korupcijos prevenciją atsakingą specialistą Tel. Nr. 8 665  32 693. Visi kartu siekime mažinti korupciją.</a:t>
            </a:r>
            <a:endParaRPr sz="3200" b="0" i="0" u="none" strike="noStrike" cap="none" spc="0">
              <a:solidFill>
                <a:schemeClr val="tx1"/>
              </a:solidFill>
              <a:latin typeface="Arial"/>
              <a:cs typeface="Arial"/>
            </a:endParaRPr>
          </a:p>
          <a:p>
            <a:pPr marL="0" indent="0" algn="just">
              <a:buFont typeface="Arial"/>
              <a:buNone/>
              <a:defRPr/>
            </a:pPr>
            <a:r>
              <a:rPr lang="en-US" sz="3200" b="0" i="0" u="none" strike="noStrike" cap="none" spc="0">
                <a:solidFill>
                  <a:schemeClr val="tx1"/>
                </a:solidFill>
                <a:latin typeface="Arial"/>
                <a:ea typeface="Arial"/>
                <a:cs typeface="Arial"/>
              </a:rPr>
              <a:t>Geriausia padėka medicinos darbuotojui yra Jūsų gerėjanti sveikata, nuoširdus padėkos žodis, šypsena.</a:t>
            </a:r>
            <a:endParaRPr sz="3200" b="0" i="0" u="none" strike="noStrike" cap="none" spc="0">
              <a:solidFill>
                <a:schemeClr val="tx1"/>
              </a:solidFill>
              <a:latin typeface="Arial"/>
              <a:cs typeface="Arial"/>
            </a:endParaRPr>
          </a:p>
          <a:p>
            <a:pPr marL="0" indent="0" algn="just">
              <a:buFont typeface="Arial"/>
              <a:buNone/>
              <a:defRPr/>
            </a:pPr>
            <a:r>
              <a:rPr lang="en-US" sz="3200" b="0" i="0" u="none" strike="noStrike" cap="none" spc="0">
                <a:solidFill>
                  <a:schemeClr val="tx1"/>
                </a:solidFill>
                <a:latin typeface="Arial"/>
                <a:ea typeface="Arial"/>
                <a:cs typeface="Arial"/>
              </a:rPr>
              <a:t>Įstaigoje dirbantiems padėkoti galite: padekok@kedainiupspc.lt</a:t>
            </a:r>
            <a:endParaRPr sz="3200" b="0" i="0" u="none" strike="noStrike" cap="none" spc="0">
              <a:solidFill>
                <a:schemeClr val="tx1"/>
              </a:solidFill>
              <a:latin typeface="Arial"/>
              <a:cs typeface="Arial"/>
            </a:endParaRPr>
          </a:p>
          <a:p>
            <a:pPr marL="0" indent="0" algn="just">
              <a:buFont typeface="Arial"/>
              <a:buNone/>
              <a:defRPr/>
            </a:pPr>
            <a:r>
              <a:rPr lang="en-US" sz="3200" b="0" i="0" u="none" strike="noStrike" cap="none" spc="0">
                <a:solidFill>
                  <a:schemeClr val="tx1"/>
                </a:solidFill>
                <a:latin typeface="Arial"/>
                <a:ea typeface="Arial"/>
                <a:cs typeface="Arial"/>
              </a:rPr>
              <a:t> </a:t>
            </a:r>
            <a:endParaRPr sz="3200" b="0" i="0" u="none" strike="noStrike" cap="none" spc="0">
              <a:solidFill>
                <a:schemeClr val="tx1"/>
              </a:solidFill>
              <a:latin typeface="Arial"/>
              <a:cs typeface="Arial"/>
            </a:endParaRPr>
          </a:p>
          <a:p>
            <a:pPr marL="0" indent="0" algn="just">
              <a:buFont typeface="Arial"/>
              <a:buNone/>
              <a:defRPr/>
            </a:pPr>
            <a:endParaRPr sz="3200" b="0" i="0" u="none" strike="noStrike" cap="none" spc="0">
              <a:solidFill>
                <a:schemeClr val="tx1"/>
              </a:solidFill>
              <a:latin typeface="Arial"/>
              <a:cs typeface="Arial"/>
            </a:endParaRPr>
          </a:p>
          <a:p>
            <a:pPr marL="0" indent="0" algn="just">
              <a:buFont typeface="Arial"/>
              <a:buNone/>
              <a:defRPr/>
            </a:pPr>
            <a:r>
              <a:rPr lang="en-US" sz="3200" b="0" i="0" u="none" strike="noStrike" cap="none" spc="0">
                <a:solidFill>
                  <a:schemeClr val="tx1"/>
                </a:solidFill>
                <a:latin typeface="Arial"/>
                <a:ea typeface="Arial"/>
                <a:cs typeface="Arial"/>
              </a:rPr>
              <a:t>Joana Kleivienė</a:t>
            </a:r>
            <a:endParaRPr sz="3200" b="0" i="0" u="none" strike="noStrike" cap="none" spc="0">
              <a:solidFill>
                <a:schemeClr val="tx1"/>
              </a:solidFill>
              <a:latin typeface="Arial"/>
              <a:cs typeface="Arial"/>
            </a:endParaRPr>
          </a:p>
          <a:p>
            <a:pPr marL="0" indent="0" algn="just">
              <a:buFont typeface="Arial"/>
              <a:buNone/>
              <a:defRPr/>
            </a:pPr>
            <a:r>
              <a:rPr lang="en-US" sz="3200" b="0" i="0" u="none" strike="noStrike" cap="none" spc="0">
                <a:solidFill>
                  <a:schemeClr val="tx1"/>
                </a:solidFill>
                <a:latin typeface="Arial"/>
                <a:ea typeface="Arial"/>
                <a:cs typeface="Arial"/>
              </a:rPr>
              <a:t>VšĮ Kėdainių PSPC direktorė</a:t>
            </a:r>
            <a:endParaRPr b="0"/>
          </a:p>
        </p:txBody>
      </p:sp>
      <p:pic>
        <p:nvPicPr>
          <p:cNvPr id="257300117" name=""/>
          <p:cNvPicPr>
            <a:picLocks noChangeAspect="1"/>
          </p:cNvPicPr>
          <p:nvPr/>
        </p:nvPicPr>
        <p:blipFill>
          <a:blip r:embed="rId3"/>
          <a:stretch/>
        </p:blipFill>
        <p:spPr bwMode="auto">
          <a:xfrm flipH="0" flipV="0">
            <a:off x="8670192" y="-40703"/>
            <a:ext cx="3558951" cy="2373792"/>
          </a:xfrm>
          <a:prstGeom prst="rect">
            <a:avLst/>
          </a:prstGeom>
        </p:spPr>
      </p:pic>
      <p:sp>
        <p:nvSpPr>
          <p:cNvPr id="295642056" name=""/>
          <p:cNvSpPr txBox="1"/>
          <p:nvPr/>
        </p:nvSpPr>
        <p:spPr bwMode="auto">
          <a:xfrm flipH="0" flipV="0">
            <a:off x="1375901" y="5368093"/>
            <a:ext cx="10974191" cy="366119"/>
          </a:xfrm>
          <a:prstGeom prst="rect">
            <a:avLst/>
          </a:prstGeom>
          <a:noFill/>
        </p:spPr>
        <p:txBody>
          <a:bodyPr vertOverflow="overflow" horzOverflow="overflow" vert="horz" wrap="square" lIns="91440" tIns="45720" rIns="91440" bIns="45720" numCol="1" spcCol="0" rtlCol="0" fromWordArt="0" anchor="t" anchorCtr="0" forceAA="0" upright="0" compatLnSpc="0">
            <a:spAutoFit/>
          </a:bodyPr>
          <a:p>
            <a:pPr algn="l">
              <a:defRPr/>
            </a:pPr>
            <a:r>
              <a:rPr u="sng">
                <a:hlinkClick r:id="rId4" tooltip="https://www.kedainiupspc.lt/about2-5/#gallery-details-01-vsi-kedainiu-pspc-direktores-kreipimasis"/>
              </a:rPr>
              <a:t>https://www.kedainiupspc.lt/about2-5/#gallery-details-01-vsi-kedainiu-pspc-direktores-kreipimasis</a:t>
            </a:r>
            <a:r>
              <a:rPr/>
              <a:t> </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93284099" name="Title 1"/>
          <p:cNvSpPr>
            <a:spLocks noGrp="1"/>
          </p:cNvSpPr>
          <p:nvPr>
            <p:ph type="title"/>
          </p:nvPr>
        </p:nvSpPr>
        <p:spPr bwMode="auto"/>
        <p:txBody>
          <a:bodyPr/>
          <a:lstStyle/>
          <a:p>
            <a:pPr algn="ctr">
              <a:defRPr/>
            </a:pPr>
            <a:r>
              <a:rPr sz="3600" b="0" i="0" u="none">
                <a:solidFill>
                  <a:srgbClr val="000000"/>
                </a:solidFill>
                <a:latin typeface="Arial Black"/>
                <a:ea typeface="Arial Black"/>
                <a:cs typeface="Arial Black"/>
              </a:rPr>
              <a:t>KORUPCIJOS PREVENCIJOS PROGRAMA (2023–2028)</a:t>
            </a:r>
            <a:endParaRPr>
              <a:latin typeface="Arial Black"/>
              <a:cs typeface="Arial Black"/>
            </a:endParaRPr>
          </a:p>
        </p:txBody>
      </p:sp>
      <p:sp>
        <p:nvSpPr>
          <p:cNvPr id="1943936754" name="Content Placeholder 2"/>
          <p:cNvSpPr>
            <a:spLocks noGrp="1"/>
          </p:cNvSpPr>
          <p:nvPr>
            <p:ph idx="1"/>
          </p:nvPr>
        </p:nvSpPr>
        <p:spPr bwMode="auto"/>
        <p:txBody>
          <a:bodyPr/>
          <a:lstStyle/>
          <a:p>
            <a:pPr marL="0" indent="0" algn="just">
              <a:buFont typeface="Arial"/>
              <a:buNone/>
              <a:defRPr/>
            </a:pPr>
            <a:r>
              <a:rPr sz="2600" b="1" i="0" u="none">
                <a:solidFill>
                  <a:srgbClr val="000000"/>
                </a:solidFill>
                <a:latin typeface="Arial"/>
                <a:ea typeface="Arial"/>
                <a:cs typeface="Arial"/>
              </a:rPr>
              <a:t>Pagrindiniai dokumento pagrindai</a:t>
            </a:r>
            <a:r>
              <a:rPr sz="2600">
                <a:latin typeface="Arial"/>
                <a:ea typeface="Arial"/>
                <a:cs typeface="Arial"/>
              </a:rPr>
              <a:t>:</a:t>
            </a:r>
            <a:endParaRPr sz="2600">
              <a:latin typeface="Arial"/>
              <a:cs typeface="Arial"/>
            </a:endParaRPr>
          </a:p>
          <a:p>
            <a:pPr marL="0" indent="0" algn="just">
              <a:buFont typeface="Arial"/>
              <a:buNone/>
              <a:defRPr/>
            </a:pPr>
            <a:endParaRPr sz="2600">
              <a:latin typeface="Arial"/>
              <a:cs typeface="Arial"/>
            </a:endParaRPr>
          </a:p>
          <a:p>
            <a:pPr algn="just">
              <a:defRPr/>
            </a:pPr>
            <a:r>
              <a:rPr sz="2600" b="0" i="0" u="none">
                <a:solidFill>
                  <a:srgbClr val="000000"/>
                </a:solidFill>
                <a:latin typeface="Arial"/>
                <a:ea typeface="Arial"/>
                <a:cs typeface="Arial"/>
              </a:rPr>
              <a:t>Programa patvirtinta 2023-03-01 įsakymu Nr. 32.2</a:t>
            </a:r>
            <a:endParaRPr sz="2600">
              <a:latin typeface="Arial"/>
              <a:cs typeface="Arial"/>
            </a:endParaRPr>
          </a:p>
          <a:p>
            <a:pPr marL="0" indent="0" algn="just">
              <a:buFont typeface="Arial"/>
              <a:buNone/>
              <a:defRPr/>
            </a:pPr>
            <a:r>
              <a:rPr sz="2600" b="0" i="0" u="none">
                <a:solidFill>
                  <a:srgbClr val="000000"/>
                </a:solidFill>
                <a:latin typeface="Arial"/>
                <a:ea typeface="Arial"/>
                <a:cs typeface="Arial"/>
              </a:rPr>
              <a:t>Parengta vadovaujantis:</a:t>
            </a:r>
            <a:endParaRPr sz="2600">
              <a:latin typeface="Arial"/>
              <a:cs typeface="Arial"/>
            </a:endParaRPr>
          </a:p>
          <a:p>
            <a:pPr algn="just">
              <a:defRPr/>
            </a:pPr>
            <a:r>
              <a:rPr sz="2600" b="0" i="0" u="none">
                <a:solidFill>
                  <a:srgbClr val="000000"/>
                </a:solidFill>
                <a:latin typeface="Arial"/>
                <a:ea typeface="Arial"/>
                <a:cs typeface="Arial"/>
              </a:rPr>
              <a:t>LR korupcijos prevencijos įstatymu</a:t>
            </a:r>
            <a:endParaRPr sz="2600">
              <a:latin typeface="Arial"/>
              <a:cs typeface="Arial"/>
            </a:endParaRPr>
          </a:p>
          <a:p>
            <a:pPr algn="just">
              <a:defRPr/>
            </a:pPr>
            <a:r>
              <a:rPr sz="2600" b="0" i="0" u="none">
                <a:solidFill>
                  <a:srgbClr val="000000"/>
                </a:solidFill>
                <a:latin typeface="Arial"/>
                <a:ea typeface="Arial"/>
                <a:cs typeface="Arial"/>
              </a:rPr>
              <a:t>Viešųjų ir privačių interesų derinimo įstatymu</a:t>
            </a:r>
            <a:endParaRPr sz="2600">
              <a:latin typeface="Arial"/>
              <a:cs typeface="Arial"/>
            </a:endParaRPr>
          </a:p>
          <a:p>
            <a:pPr algn="just">
              <a:defRPr/>
            </a:pPr>
            <a:r>
              <a:rPr sz="2600" b="0" i="0" u="none">
                <a:solidFill>
                  <a:srgbClr val="000000"/>
                </a:solidFill>
                <a:latin typeface="Arial"/>
                <a:ea typeface="Arial"/>
                <a:cs typeface="Arial"/>
              </a:rPr>
              <a:t>LR SAM įsakymu Nr. V-813</a:t>
            </a:r>
            <a:endParaRPr sz="2600">
              <a:latin typeface="Arial"/>
              <a:cs typeface="Arial"/>
            </a:endParaRPr>
          </a:p>
          <a:p>
            <a:pPr algn="just">
              <a:defRPr/>
            </a:pPr>
            <a:r>
              <a:rPr sz="2600" b="0" i="0" u="none">
                <a:solidFill>
                  <a:srgbClr val="000000"/>
                </a:solidFill>
                <a:latin typeface="Arial"/>
                <a:ea typeface="Arial"/>
                <a:cs typeface="Arial"/>
              </a:rPr>
              <a:t>STT metodika</a:t>
            </a:r>
            <a:endParaRPr sz="2600">
              <a:latin typeface="Arial"/>
              <a:cs typeface="Arial"/>
            </a:endParaRPr>
          </a:p>
          <a:p>
            <a:pPr algn="just">
              <a:defRPr/>
            </a:pPr>
            <a:endParaRPr>
              <a:latin typeface="Arial"/>
              <a:cs typeface="Arial"/>
            </a:endParaRPr>
          </a:p>
          <a:p>
            <a:pPr marL="0" indent="0" algn="just">
              <a:buFont typeface="Arial"/>
              <a:buNone/>
              <a:defRPr/>
            </a:pPr>
            <a:r>
              <a:rPr sz="2600">
                <a:latin typeface="Arial"/>
                <a:ea typeface="Arial"/>
                <a:cs typeface="Arial"/>
              </a:rPr>
              <a:t>Nuoroda į dokumentą: </a:t>
            </a:r>
            <a:r>
              <a:rPr lang="en-US" sz="2600" b="0" i="0" u="sng" strike="noStrike" cap="none" spc="0">
                <a:solidFill>
                  <a:schemeClr val="tx1"/>
                </a:solidFill>
                <a:latin typeface="Arial"/>
                <a:ea typeface="Arial"/>
                <a:cs typeface="Arial"/>
                <a:hlinkClick r:id="rId3" tooltip="https://www.kedainiupspc.lt/wp-content/uploads/2023/11/kkkorupcijos-programa.pdf"/>
              </a:rPr>
              <a:t>https://www.kedainiupspc.lt/wp-content/uploads/2023/11/kkkorupcijos-programa.pdf</a:t>
            </a:r>
            <a:r>
              <a:rPr sz="2600">
                <a:latin typeface="Arial"/>
                <a:ea typeface="Arial"/>
                <a:cs typeface="Arial"/>
              </a:rPr>
              <a:t> </a:t>
            </a:r>
            <a:endParaRPr>
              <a:latin typeface="Arial"/>
              <a:cs typeface="Arial"/>
            </a:endParaRPr>
          </a:p>
        </p:txBody>
      </p:sp>
      <p:pic>
        <p:nvPicPr>
          <p:cNvPr id="45213698" name=""/>
          <p:cNvPicPr>
            <a:picLocks noChangeAspect="1"/>
          </p:cNvPicPr>
          <p:nvPr/>
        </p:nvPicPr>
        <p:blipFill>
          <a:blip r:embed="rId4"/>
          <a:stretch/>
        </p:blipFill>
        <p:spPr bwMode="auto">
          <a:xfrm>
            <a:off x="11172825" y="122115"/>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719301076" name="Title 1"/>
          <p:cNvSpPr>
            <a:spLocks noGrp="1"/>
          </p:cNvSpPr>
          <p:nvPr>
            <p:ph type="title"/>
          </p:nvPr>
        </p:nvSpPr>
        <p:spPr bwMode="auto"/>
        <p:txBody>
          <a:bodyPr/>
          <a:lstStyle/>
          <a:p>
            <a:pPr algn="ctr">
              <a:defRPr/>
            </a:pPr>
            <a:r>
              <a:rPr lang="en-US" sz="4400" b="1" i="0" u="none" strike="noStrike" cap="none" spc="0">
                <a:solidFill>
                  <a:srgbClr val="000000"/>
                </a:solidFill>
                <a:latin typeface="Arial Black"/>
                <a:ea typeface="Arial Black"/>
                <a:cs typeface="Arial Black"/>
              </a:rPr>
              <a:t>Tikslas ir uždaviniai</a:t>
            </a:r>
            <a:endParaRPr>
              <a:latin typeface="Arial Black"/>
              <a:cs typeface="Arial Black"/>
            </a:endParaRPr>
          </a:p>
        </p:txBody>
      </p:sp>
      <p:sp>
        <p:nvSpPr>
          <p:cNvPr id="1920433928" name="Content Placeholder 2"/>
          <p:cNvSpPr>
            <a:spLocks noGrp="1"/>
          </p:cNvSpPr>
          <p:nvPr>
            <p:ph idx="1"/>
          </p:nvPr>
        </p:nvSpPr>
        <p:spPr bwMode="auto"/>
        <p:txBody>
          <a:bodyPr/>
          <a:lstStyle/>
          <a:p>
            <a:pPr marL="0" indent="0">
              <a:buFont typeface="Arial"/>
              <a:buNone/>
              <a:defRPr/>
            </a:pPr>
            <a:r>
              <a:rPr sz="2800" i="1" u="sng">
                <a:latin typeface="Arial"/>
                <a:ea typeface="Arial"/>
                <a:cs typeface="Arial"/>
              </a:rPr>
              <a:t>Tikslas:</a:t>
            </a:r>
            <a:endParaRPr sz="3600">
              <a:latin typeface="Arial"/>
              <a:cs typeface="Arial"/>
            </a:endParaRPr>
          </a:p>
          <a:p>
            <a:pPr marL="0" indent="0">
              <a:buFont typeface="Arial"/>
              <a:buNone/>
              <a:defRPr/>
            </a:pPr>
            <a:r>
              <a:rPr sz="2800" b="0" i="0" u="none">
                <a:solidFill>
                  <a:srgbClr val="000000"/>
                </a:solidFill>
                <a:latin typeface="Arial"/>
                <a:ea typeface="Arial"/>
                <a:cs typeface="Arial"/>
              </a:rPr>
              <a:t>Sukurti ilgalaikę, veiksmingą korupcijos prevencijos sistemą.</a:t>
            </a:r>
            <a:endParaRPr sz="2800">
              <a:latin typeface="Arial"/>
              <a:cs typeface="Arial"/>
            </a:endParaRPr>
          </a:p>
          <a:p>
            <a:pPr marL="0" indent="0">
              <a:buFont typeface="Arial"/>
              <a:buNone/>
              <a:defRPr/>
            </a:pPr>
            <a:endParaRPr sz="2800">
              <a:latin typeface="Arial"/>
              <a:cs typeface="Arial"/>
            </a:endParaRPr>
          </a:p>
          <a:p>
            <a:pPr marL="0" indent="0">
              <a:buFont typeface="Arial"/>
              <a:buNone/>
              <a:defRPr/>
            </a:pPr>
            <a:r>
              <a:rPr sz="2800" b="0" i="1" u="sng">
                <a:solidFill>
                  <a:srgbClr val="000000"/>
                </a:solidFill>
                <a:latin typeface="Arial"/>
                <a:ea typeface="Arial"/>
                <a:cs typeface="Arial"/>
              </a:rPr>
              <a:t>Uždaviniai:</a:t>
            </a:r>
            <a:endParaRPr sz="2800" b="0" i="0" u="none">
              <a:solidFill>
                <a:srgbClr val="000000"/>
              </a:solidFill>
              <a:latin typeface="Arial"/>
              <a:cs typeface="Arial"/>
            </a:endParaRPr>
          </a:p>
          <a:p>
            <a:pPr>
              <a:defRPr/>
            </a:pPr>
            <a:r>
              <a:rPr sz="2800" b="0" i="0" u="none">
                <a:solidFill>
                  <a:srgbClr val="000000"/>
                </a:solidFill>
                <a:latin typeface="Arial"/>
                <a:ea typeface="Arial"/>
                <a:cs typeface="Arial"/>
              </a:rPr>
              <a:t>Eliminuoti rizikas;</a:t>
            </a:r>
            <a:endParaRPr sz="2800">
              <a:latin typeface="Arial"/>
              <a:cs typeface="Arial"/>
            </a:endParaRPr>
          </a:p>
          <a:p>
            <a:pPr>
              <a:defRPr/>
            </a:pPr>
            <a:r>
              <a:rPr sz="2800" b="0" i="0" u="none">
                <a:solidFill>
                  <a:srgbClr val="000000"/>
                </a:solidFill>
                <a:latin typeface="Arial"/>
                <a:ea typeface="Arial"/>
                <a:cs typeface="Arial"/>
              </a:rPr>
              <a:t>Didinti skaidrumą;</a:t>
            </a:r>
            <a:endParaRPr sz="2800">
              <a:latin typeface="Arial"/>
              <a:cs typeface="Arial"/>
            </a:endParaRPr>
          </a:p>
          <a:p>
            <a:pPr>
              <a:defRPr/>
            </a:pPr>
            <a:r>
              <a:rPr sz="2800" b="0" i="0" u="none">
                <a:solidFill>
                  <a:srgbClr val="000000"/>
                </a:solidFill>
                <a:latin typeface="Arial"/>
                <a:ea typeface="Arial"/>
                <a:cs typeface="Arial"/>
              </a:rPr>
              <a:t>Įtraukti darbuotojus ir pacientus.</a:t>
            </a:r>
            <a:endParaRPr sz="3600">
              <a:latin typeface="Arial"/>
              <a:cs typeface="Arial"/>
            </a:endParaRPr>
          </a:p>
        </p:txBody>
      </p:sp>
      <p:pic>
        <p:nvPicPr>
          <p:cNvPr id="755661092" name=""/>
          <p:cNvPicPr>
            <a:picLocks noChangeAspect="1"/>
          </p:cNvPicPr>
          <p:nvPr/>
        </p:nvPicPr>
        <p:blipFill>
          <a:blip r:embed="rId3"/>
          <a:stretch/>
        </p:blipFill>
        <p:spPr bwMode="auto">
          <a:xfrm>
            <a:off x="11172825" y="134326"/>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0706466" name="Title 1"/>
          <p:cNvSpPr>
            <a:spLocks noGrp="1"/>
          </p:cNvSpPr>
          <p:nvPr>
            <p:ph type="title"/>
          </p:nvPr>
        </p:nvSpPr>
        <p:spPr bwMode="auto"/>
        <p:txBody>
          <a:bodyPr/>
          <a:lstStyle/>
          <a:p>
            <a:pPr algn="ctr">
              <a:defRPr/>
            </a:pPr>
            <a:r>
              <a:rPr sz="4400" b="1" i="0" u="none">
                <a:solidFill>
                  <a:srgbClr val="000000"/>
                </a:solidFill>
                <a:latin typeface="Arial Black"/>
                <a:ea typeface="Arial Black"/>
                <a:cs typeface="Arial Black"/>
              </a:rPr>
              <a:t>Apibrėžimai ir sąvokos</a:t>
            </a:r>
            <a:endParaRPr sz="4400">
              <a:latin typeface="Arial Black"/>
              <a:cs typeface="Arial Black"/>
            </a:endParaRPr>
          </a:p>
        </p:txBody>
      </p:sp>
      <p:sp>
        <p:nvSpPr>
          <p:cNvPr id="903153193" name="Content Placeholder 2"/>
          <p:cNvSpPr>
            <a:spLocks noGrp="1"/>
          </p:cNvSpPr>
          <p:nvPr>
            <p:ph idx="1"/>
          </p:nvPr>
        </p:nvSpPr>
        <p:spPr bwMode="auto"/>
        <p:txBody>
          <a:bodyPr/>
          <a:lstStyle/>
          <a:p>
            <a:pPr algn="just">
              <a:defRPr/>
            </a:pPr>
            <a:endParaRPr sz="3600">
              <a:latin typeface="Arial"/>
              <a:cs typeface="Arial"/>
            </a:endParaRPr>
          </a:p>
          <a:p>
            <a:pPr algn="just">
              <a:defRPr/>
            </a:pPr>
            <a:r>
              <a:rPr sz="2800" b="0" i="0" u="none">
                <a:solidFill>
                  <a:srgbClr val="000000"/>
                </a:solidFill>
                <a:latin typeface="Arial"/>
                <a:ea typeface="Arial"/>
                <a:cs typeface="Arial"/>
              </a:rPr>
              <a:t>Korupcija – piktnaudžiavimas tarnybine padėtimi dėl asmeninės naudos.</a:t>
            </a:r>
            <a:endParaRPr sz="2800" b="0" i="0" u="none">
              <a:solidFill>
                <a:srgbClr val="000000"/>
              </a:solidFill>
              <a:latin typeface="Arial"/>
              <a:ea typeface="Arial"/>
              <a:cs typeface="Arial"/>
            </a:endParaRPr>
          </a:p>
          <a:p>
            <a:pPr algn="just">
              <a:defRPr/>
            </a:pPr>
            <a:endParaRPr sz="500">
              <a:latin typeface="Arial"/>
              <a:cs typeface="Arial"/>
            </a:endParaRPr>
          </a:p>
          <a:p>
            <a:pPr algn="just">
              <a:defRPr/>
            </a:pPr>
            <a:r>
              <a:rPr sz="2800" b="0" i="0" u="none">
                <a:solidFill>
                  <a:srgbClr val="000000"/>
                </a:solidFill>
                <a:latin typeface="Arial"/>
                <a:ea typeface="Arial"/>
                <a:cs typeface="Arial"/>
              </a:rPr>
              <a:t>Korupcijos rizikos veiksniai – sąlygos ar įvykiai, kurie gali paskatinti pažeidimus.</a:t>
            </a:r>
            <a:endParaRPr sz="2800" b="0" i="0" u="none">
              <a:solidFill>
                <a:srgbClr val="000000"/>
              </a:solidFill>
              <a:latin typeface="Arial"/>
              <a:ea typeface="Arial"/>
              <a:cs typeface="Arial"/>
            </a:endParaRPr>
          </a:p>
          <a:p>
            <a:pPr algn="just">
              <a:defRPr/>
            </a:pPr>
            <a:endParaRPr sz="500">
              <a:latin typeface="Arial"/>
              <a:cs typeface="Arial"/>
            </a:endParaRPr>
          </a:p>
          <a:p>
            <a:pPr algn="just">
              <a:defRPr/>
            </a:pPr>
            <a:r>
              <a:rPr sz="2800" b="0" i="0" u="none">
                <a:solidFill>
                  <a:srgbClr val="000000"/>
                </a:solidFill>
                <a:latin typeface="Arial"/>
                <a:ea typeface="Arial"/>
                <a:cs typeface="Arial"/>
              </a:rPr>
              <a:t>Prilyginami asmenys – darbuotojai, teikiantys viešąsias paslaugas.</a:t>
            </a:r>
            <a:endParaRPr sz="3600">
              <a:latin typeface="Arial"/>
              <a:cs typeface="Arial"/>
            </a:endParaRPr>
          </a:p>
        </p:txBody>
      </p:sp>
      <p:pic>
        <p:nvPicPr>
          <p:cNvPr id="68848109" name=""/>
          <p:cNvPicPr>
            <a:picLocks noChangeAspect="1"/>
          </p:cNvPicPr>
          <p:nvPr/>
        </p:nvPicPr>
        <p:blipFill>
          <a:blip r:embed="rId3"/>
          <a:stretch/>
        </p:blipFill>
        <p:spPr bwMode="auto">
          <a:xfrm>
            <a:off x="11014807"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038820038" name="Title 1"/>
          <p:cNvSpPr>
            <a:spLocks noGrp="1"/>
          </p:cNvSpPr>
          <p:nvPr>
            <p:ph type="title"/>
          </p:nvPr>
        </p:nvSpPr>
        <p:spPr bwMode="auto">
          <a:xfrm>
            <a:off x="1583497" y="323484"/>
            <a:ext cx="9998901" cy="1143000"/>
          </a:xfrm>
        </p:spPr>
        <p:txBody>
          <a:bodyPr vertOverflow="overflow" horzOverflow="overflow" vert="horz" wrap="square" lIns="91440" tIns="45720" rIns="91440" bIns="45720" numCol="1" spcCol="0" rtlCol="0" fromWordArt="0" anchor="ctr" anchorCtr="0" forceAA="0" upright="0" compatLnSpc="0">
            <a:normAutofit fontScale="90000" lnSpcReduction="2000"/>
          </a:bodyPr>
          <a:lstStyle/>
          <a:p>
            <a:pPr algn="ctr">
              <a:defRPr/>
            </a:pPr>
            <a:r>
              <a:rPr sz="4800" b="1" i="0" u="none">
                <a:solidFill>
                  <a:srgbClr val="000000"/>
                </a:solidFill>
                <a:latin typeface="Arial Black"/>
                <a:ea typeface="Arial Black"/>
                <a:cs typeface="Arial Black"/>
              </a:rPr>
              <a:t>Pagrindinės </a:t>
            </a:r>
            <a:r>
              <a:rPr sz="4800" b="1" i="0" u="none">
                <a:solidFill>
                  <a:srgbClr val="000000"/>
                </a:solidFill>
                <a:latin typeface="Arial Black"/>
                <a:ea typeface="Arial Black"/>
                <a:cs typeface="Arial Black"/>
              </a:rPr>
              <a:t>korupcijos </a:t>
            </a:r>
            <a:r>
              <a:rPr sz="4800" b="1" i="0" u="none">
                <a:solidFill>
                  <a:srgbClr val="000000"/>
                </a:solidFill>
                <a:latin typeface="Arial Black"/>
                <a:ea typeface="Arial Black"/>
                <a:cs typeface="Arial Black"/>
              </a:rPr>
              <a:t>priežastys </a:t>
            </a:r>
            <a:endParaRPr sz="4800">
              <a:latin typeface="Arial Black"/>
              <a:cs typeface="Arial Black"/>
            </a:endParaRPr>
          </a:p>
        </p:txBody>
      </p:sp>
      <p:sp>
        <p:nvSpPr>
          <p:cNvPr id="586703824" name="Content Placeholder 2"/>
          <p:cNvSpPr>
            <a:spLocks noGrp="1"/>
          </p:cNvSpPr>
          <p:nvPr>
            <p:ph idx="1"/>
          </p:nvPr>
        </p:nvSpPr>
        <p:spPr bwMode="auto"/>
        <p:txBody>
          <a:bodyPr/>
          <a:lstStyle/>
          <a:p>
            <a:pPr algn="just">
              <a:lnSpc>
                <a:spcPct val="150000"/>
              </a:lnSpc>
              <a:defRPr/>
            </a:pPr>
            <a:endParaRPr sz="3600">
              <a:latin typeface="Arial"/>
              <a:cs typeface="Arial"/>
            </a:endParaRPr>
          </a:p>
          <a:p>
            <a:pPr algn="just">
              <a:lnSpc>
                <a:spcPct val="150000"/>
              </a:lnSpc>
              <a:defRPr/>
            </a:pPr>
            <a:r>
              <a:rPr sz="2800" b="0" i="0" u="none">
                <a:solidFill>
                  <a:srgbClr val="000000"/>
                </a:solidFill>
                <a:latin typeface="Arial"/>
                <a:ea typeface="Arial"/>
                <a:cs typeface="Arial"/>
              </a:rPr>
              <a:t>Socialinės: mažas darbo užmokestis;</a:t>
            </a:r>
            <a:endParaRPr sz="2800">
              <a:latin typeface="Arial"/>
              <a:cs typeface="Arial"/>
            </a:endParaRPr>
          </a:p>
          <a:p>
            <a:pPr algn="just">
              <a:lnSpc>
                <a:spcPct val="150000"/>
              </a:lnSpc>
              <a:defRPr/>
            </a:pPr>
            <a:r>
              <a:rPr sz="2800" b="0" i="0" u="none">
                <a:solidFill>
                  <a:srgbClr val="000000"/>
                </a:solidFill>
                <a:latin typeface="Arial"/>
                <a:ea typeface="Arial"/>
                <a:cs typeface="Arial"/>
              </a:rPr>
              <a:t>Teisinės: dviprasmiški teisės aktai;</a:t>
            </a:r>
            <a:endParaRPr sz="2800">
              <a:latin typeface="Arial"/>
              <a:cs typeface="Arial"/>
            </a:endParaRPr>
          </a:p>
          <a:p>
            <a:pPr algn="just">
              <a:lnSpc>
                <a:spcPct val="150000"/>
              </a:lnSpc>
              <a:defRPr/>
            </a:pPr>
            <a:r>
              <a:rPr sz="2800" b="0" i="0" u="none">
                <a:solidFill>
                  <a:srgbClr val="000000"/>
                </a:solidFill>
                <a:latin typeface="Arial"/>
                <a:ea typeface="Arial"/>
                <a:cs typeface="Arial"/>
              </a:rPr>
              <a:t>Pilietiškumo trūkumas visuomenėje.</a:t>
            </a:r>
            <a:endParaRPr sz="3600">
              <a:latin typeface="Arial"/>
              <a:cs typeface="Arial"/>
            </a:endParaRPr>
          </a:p>
        </p:txBody>
      </p:sp>
      <p:pic>
        <p:nvPicPr>
          <p:cNvPr id="1810986815" name=""/>
          <p:cNvPicPr>
            <a:picLocks noChangeAspect="1"/>
          </p:cNvPicPr>
          <p:nvPr/>
        </p:nvPicPr>
        <p:blipFill>
          <a:blip r:embed="rId3"/>
          <a:stretch/>
        </p:blipFill>
        <p:spPr bwMode="auto">
          <a:xfrm>
            <a:off x="11039230" y="207595"/>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53983988" name="Title 1"/>
          <p:cNvSpPr>
            <a:spLocks noGrp="1"/>
          </p:cNvSpPr>
          <p:nvPr>
            <p:ph type="title"/>
          </p:nvPr>
        </p:nvSpPr>
        <p:spPr bwMode="auto"/>
        <p:txBody>
          <a:bodyPr/>
          <a:lstStyle/>
          <a:p>
            <a:pPr algn="ctr">
              <a:defRPr/>
            </a:pPr>
            <a:r>
              <a:rPr lang="en-US" sz="4400" b="1" i="0" u="none" strike="noStrike" cap="none" spc="0">
                <a:solidFill>
                  <a:schemeClr val="tx1"/>
                </a:solidFill>
                <a:latin typeface="Arial Black"/>
                <a:ea typeface="Arial Black"/>
                <a:cs typeface="Arial Black"/>
              </a:rPr>
              <a:t>Korupcijos rizika Centre</a:t>
            </a:r>
            <a:endParaRPr sz="4400" b="1">
              <a:latin typeface="Arial Black"/>
              <a:cs typeface="Arial Black"/>
            </a:endParaRPr>
          </a:p>
        </p:txBody>
      </p:sp>
      <p:sp>
        <p:nvSpPr>
          <p:cNvPr id="1550872776" name="Content Placeholder 2"/>
          <p:cNvSpPr>
            <a:spLocks noGrp="1"/>
          </p:cNvSpPr>
          <p:nvPr>
            <p:ph idx="1"/>
          </p:nvPr>
        </p:nvSpPr>
        <p:spPr bwMode="auto"/>
        <p:txBody>
          <a:bodyPr/>
          <a:lstStyle/>
          <a:p>
            <a:pPr>
              <a:defRPr/>
            </a:pPr>
            <a:endParaRPr lang="en-US"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Gydytojų trūkumas ir eilės – skatina neoficialius mokėjimus.</a:t>
            </a:r>
            <a:endParaRPr lang="en-US" sz="2800" b="0" i="0" u="none" strike="noStrike" cap="none" spc="0">
              <a:solidFill>
                <a:schemeClr val="tx1"/>
              </a:solidFill>
              <a:latin typeface="Arial"/>
              <a:cs typeface="Arial"/>
            </a:endParaRPr>
          </a:p>
          <a:p>
            <a:pPr>
              <a:defRPr/>
            </a:pPr>
            <a:endParaRPr lang="en-US"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Viešieji pirkimai – naudojamos savivaldybės biudžeto, Europos sąjungos, PSDF ir kitos lėšos.</a:t>
            </a:r>
            <a:endParaRPr lang="en-US" sz="2800" b="0" i="0" u="none" strike="noStrike" cap="none" spc="0">
              <a:solidFill>
                <a:schemeClr val="tx1"/>
              </a:solidFill>
              <a:latin typeface="Arial"/>
              <a:cs typeface="Arial"/>
            </a:endParaRPr>
          </a:p>
          <a:p>
            <a:pPr>
              <a:defRPr/>
            </a:pPr>
            <a:endParaRPr lang="en-US"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Pacientų žinių apie teisę į paslaugas trūkumas.</a:t>
            </a:r>
            <a:endParaRPr lang="en-US" sz="2800" b="0" i="0" u="none" strike="noStrike" cap="none" spc="0">
              <a:solidFill>
                <a:schemeClr val="tx1"/>
              </a:solidFill>
              <a:latin typeface="Arial"/>
              <a:cs typeface="Arial"/>
            </a:endParaRPr>
          </a:p>
          <a:p>
            <a:pPr>
              <a:defRPr/>
            </a:pPr>
            <a:endParaRPr lang="en-US"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Technologijų atotrūkis.</a:t>
            </a:r>
            <a:endParaRPr/>
          </a:p>
        </p:txBody>
      </p:sp>
      <p:pic>
        <p:nvPicPr>
          <p:cNvPr id="455245033" name=""/>
          <p:cNvPicPr>
            <a:picLocks noChangeAspect="1"/>
          </p:cNvPicPr>
          <p:nvPr/>
        </p:nvPicPr>
        <p:blipFill>
          <a:blip r:embed="rId3"/>
          <a:stretch/>
        </p:blipFill>
        <p:spPr bwMode="auto">
          <a:xfrm>
            <a:off x="10990384"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02534912" name="Title 1"/>
          <p:cNvSpPr>
            <a:spLocks noGrp="1"/>
          </p:cNvSpPr>
          <p:nvPr>
            <p:ph type="title"/>
          </p:nvPr>
        </p:nvSpPr>
        <p:spPr bwMode="auto"/>
        <p:txBody>
          <a:bodyPr/>
          <a:lstStyle/>
          <a:p>
            <a:pPr algn="ctr">
              <a:defRPr/>
            </a:pPr>
            <a:r>
              <a:rPr lang="en-US" sz="4400" b="1" i="0" u="none" strike="noStrike" cap="none" spc="0">
                <a:solidFill>
                  <a:srgbClr val="000000"/>
                </a:solidFill>
                <a:latin typeface="Arial Black"/>
                <a:ea typeface="Arial Black"/>
                <a:cs typeface="Arial Black"/>
              </a:rPr>
              <a:t>Rizikingos sritys</a:t>
            </a:r>
            <a:endParaRPr>
              <a:latin typeface="Arial Black"/>
              <a:cs typeface="Arial Black"/>
            </a:endParaRPr>
          </a:p>
        </p:txBody>
      </p:sp>
      <p:pic>
        <p:nvPicPr>
          <p:cNvPr id="515193820" name=""/>
          <p:cNvPicPr>
            <a:picLocks noChangeAspect="1"/>
          </p:cNvPicPr>
          <p:nvPr/>
        </p:nvPicPr>
        <p:blipFill>
          <a:blip r:embed="rId3"/>
          <a:stretch/>
        </p:blipFill>
        <p:spPr bwMode="auto">
          <a:xfrm>
            <a:off x="11172825" y="207595"/>
            <a:ext cx="819149" cy="581024"/>
          </a:xfrm>
          <a:prstGeom prst="rect">
            <a:avLst/>
          </a:prstGeom>
        </p:spPr>
      </p:pic>
      <p:graphicFrame>
        <p:nvGraphicFramePr>
          <p:cNvPr id="1576309476" name=""/>
          <p:cNvGraphicFramePr>
            <a:graphicFrameLocks xmlns:a="http://schemas.openxmlformats.org/drawingml/2006/main"/>
          </p:cNvGraphicFramePr>
          <p:nvPr/>
        </p:nvGraphicFramePr>
        <p:xfrm>
          <a:off x="2031999" y="1786791"/>
          <a:ext cx="8140699" cy="1841499"/>
        </p:xfrm>
        <a:graphic>
          <a:graphicData uri="http://schemas.openxmlformats.org/drawingml/2006/table">
            <a:tbl>
              <a:tblPr firstRow="1" firstCol="0" lastRow="0" lastCol="0" bandRow="1" bandCol="0">
                <a:tableStyleId>{5C22544A-7EE6-4342-B048-85BDC9FD1C3A}</a:tableStyleId>
              </a:tblPr>
              <a:tblGrid>
                <a:gridCol w="3042708"/>
                <a:gridCol w="3042708"/>
                <a:gridCol w="3042708"/>
              </a:tblGrid>
              <a:tr h="738700">
                <a:tc>
                  <a:txBody>
                    <a:bodyPr/>
                    <a:p>
                      <a:pPr algn="ctr">
                        <a:defRPr/>
                      </a:pPr>
                      <a:r>
                        <a:rPr sz="2200" b="1" i="1" u="none">
                          <a:solidFill>
                            <a:srgbClr val="000000"/>
                          </a:solidFill>
                          <a:latin typeface="Arial"/>
                          <a:ea typeface="Arial"/>
                          <a:cs typeface="Arial"/>
                        </a:rPr>
                        <a:t>Sritis</a:t>
                      </a:r>
                      <a:endParaRPr sz="2200" b="1" i="1">
                        <a:latin typeface="Arial"/>
                        <a:cs typeface="Arial"/>
                      </a:endParaRPr>
                    </a:p>
                  </a:txBody>
                  <a:tcPr/>
                </a:tc>
                <a:tc>
                  <a:txBody>
                    <a:bodyPr/>
                    <a:p>
                      <a:pPr algn="ctr">
                        <a:defRPr/>
                      </a:pPr>
                      <a:r>
                        <a:rPr sz="2200" b="1" i="1" u="none">
                          <a:solidFill>
                            <a:srgbClr val="000000"/>
                          </a:solidFill>
                          <a:latin typeface="Arial"/>
                          <a:ea typeface="Arial"/>
                          <a:cs typeface="Arial"/>
                        </a:rPr>
                        <a:t>Rizika</a:t>
                      </a:r>
                      <a:endParaRPr sz="2200" b="1" i="1">
                        <a:latin typeface="Arial"/>
                        <a:cs typeface="Arial"/>
                      </a:endParaRPr>
                    </a:p>
                  </a:txBody>
                  <a:tcPr/>
                </a:tc>
                <a:tc>
                  <a:txBody>
                    <a:bodyPr/>
                    <a:p>
                      <a:pPr algn="ctr">
                        <a:defRPr/>
                      </a:pPr>
                      <a:r>
                        <a:rPr sz="2200" b="1" i="1" u="none">
                          <a:solidFill>
                            <a:srgbClr val="000000"/>
                          </a:solidFill>
                          <a:latin typeface="Arial"/>
                          <a:ea typeface="Arial"/>
                          <a:cs typeface="Arial"/>
                        </a:rPr>
                        <a:t>Kas dalyvauja</a:t>
                      </a:r>
                      <a:endParaRPr sz="2200" b="1" i="1">
                        <a:latin typeface="Arial"/>
                        <a:cs typeface="Arial"/>
                      </a:endParaRPr>
                    </a:p>
                  </a:txBody>
                  <a:tcPr/>
                </a:tc>
              </a:tr>
              <a:tr h="842916">
                <a:tc>
                  <a:txBody>
                    <a:bodyPr/>
                    <a:p>
                      <a:pPr>
                        <a:defRPr/>
                      </a:pPr>
                      <a:r>
                        <a:rPr sz="2200" b="0" i="0" u="none">
                          <a:solidFill>
                            <a:srgbClr val="000000"/>
                          </a:solidFill>
                          <a:latin typeface="Arial"/>
                          <a:ea typeface="Arial"/>
                          <a:cs typeface="Arial"/>
                        </a:rPr>
                        <a:t>Paslaugų teikimas</a:t>
                      </a:r>
                      <a:endParaRPr sz="2200" b="0">
                        <a:latin typeface="Arial"/>
                        <a:cs typeface="Arial"/>
                      </a:endParaRPr>
                    </a:p>
                  </a:txBody>
                  <a:tcPr/>
                </a:tc>
                <a:tc>
                  <a:txBody>
                    <a:bodyPr/>
                    <a:p>
                      <a:pPr>
                        <a:defRPr/>
                      </a:pPr>
                      <a:r>
                        <a:rPr sz="2200" b="0" i="0" u="none">
                          <a:solidFill>
                            <a:srgbClr val="000000"/>
                          </a:solidFill>
                          <a:latin typeface="Arial"/>
                          <a:ea typeface="Arial"/>
                          <a:cs typeface="Arial"/>
                        </a:rPr>
                        <a:t>Neoficialūs mokėjimai</a:t>
                      </a:r>
                      <a:endParaRPr sz="2200" b="0">
                        <a:latin typeface="Arial"/>
                        <a:cs typeface="Arial"/>
                      </a:endParaRPr>
                    </a:p>
                  </a:txBody>
                  <a:tcPr/>
                </a:tc>
                <a:tc>
                  <a:txBody>
                    <a:bodyPr/>
                    <a:p>
                      <a:pPr>
                        <a:defRPr/>
                      </a:pPr>
                      <a:r>
                        <a:rPr sz="2200" b="0" i="0" u="none">
                          <a:solidFill>
                            <a:srgbClr val="000000"/>
                          </a:solidFill>
                          <a:latin typeface="Arial"/>
                          <a:ea typeface="Arial"/>
                          <a:cs typeface="Arial"/>
                        </a:rPr>
                        <a:t>Gydytojai, slaugytojai</a:t>
                      </a:r>
                      <a:endParaRPr sz="2200" b="0">
                        <a:latin typeface="Arial"/>
                        <a:cs typeface="Arial"/>
                      </a:endParaRPr>
                    </a:p>
                  </a:txBody>
                  <a:tcPr/>
                </a:tc>
              </a:tr>
              <a:tr h="816157">
                <a:tc>
                  <a:txBody>
                    <a:bodyPr/>
                    <a:p>
                      <a:pPr>
                        <a:defRPr/>
                      </a:pPr>
                      <a:r>
                        <a:rPr sz="2200" b="0" i="0" u="none">
                          <a:solidFill>
                            <a:srgbClr val="000000"/>
                          </a:solidFill>
                          <a:latin typeface="Arial"/>
                          <a:ea typeface="Arial"/>
                          <a:cs typeface="Arial"/>
                        </a:rPr>
                        <a:t>Viešieji pirkimai</a:t>
                      </a:r>
                      <a:endParaRPr sz="2200" b="0">
                        <a:latin typeface="Arial"/>
                        <a:cs typeface="Arial"/>
                      </a:endParaRPr>
                    </a:p>
                  </a:txBody>
                  <a:tcPr/>
                </a:tc>
                <a:tc>
                  <a:txBody>
                    <a:bodyPr/>
                    <a:p>
                      <a:pPr>
                        <a:defRPr/>
                      </a:pPr>
                      <a:r>
                        <a:rPr sz="2200" b="0" i="0" u="none">
                          <a:solidFill>
                            <a:srgbClr val="000000"/>
                          </a:solidFill>
                          <a:latin typeface="Arial"/>
                          <a:ea typeface="Arial"/>
                          <a:cs typeface="Arial"/>
                        </a:rPr>
                        <a:t>Neskaidrumas</a:t>
                      </a:r>
                      <a:endParaRPr sz="2200" b="0">
                        <a:latin typeface="Arial"/>
                        <a:cs typeface="Arial"/>
                      </a:endParaRPr>
                    </a:p>
                  </a:txBody>
                  <a:tcPr/>
                </a:tc>
                <a:tc>
                  <a:txBody>
                    <a:bodyPr/>
                    <a:p>
                      <a:pPr>
                        <a:defRPr/>
                      </a:pPr>
                      <a:r>
                        <a:rPr sz="2200" b="0" i="0" u="none">
                          <a:solidFill>
                            <a:srgbClr val="000000"/>
                          </a:solidFill>
                          <a:latin typeface="Arial"/>
                          <a:ea typeface="Arial"/>
                          <a:cs typeface="Arial"/>
                        </a:rPr>
                        <a:t>Pirkimų komisijos nariai</a:t>
                      </a:r>
                      <a:endParaRPr sz="2200" b="0">
                        <a:latin typeface="Arial"/>
                        <a:cs typeface="Arial"/>
                      </a:endParaRPr>
                    </a:p>
                  </a:txBody>
                  <a:tcPr/>
                </a:tc>
              </a:tr>
              <a:tr h="738700">
                <a:tc>
                  <a:txBody>
                    <a:bodyPr/>
                    <a:p>
                      <a:pPr>
                        <a:defRPr/>
                      </a:pPr>
                      <a:r>
                        <a:rPr sz="2200" b="0" i="0" u="none">
                          <a:solidFill>
                            <a:srgbClr val="000000"/>
                          </a:solidFill>
                          <a:latin typeface="Arial"/>
                          <a:ea typeface="Arial"/>
                          <a:cs typeface="Arial"/>
                        </a:rPr>
                        <a:t>Vaistų skyrimas</a:t>
                      </a:r>
                      <a:endParaRPr sz="2200" b="0">
                        <a:latin typeface="Arial"/>
                        <a:cs typeface="Arial"/>
                      </a:endParaRPr>
                    </a:p>
                  </a:txBody>
                  <a:tcPr/>
                </a:tc>
                <a:tc>
                  <a:txBody>
                    <a:bodyPr/>
                    <a:p>
                      <a:pPr>
                        <a:defRPr/>
                      </a:pPr>
                      <a:r>
                        <a:rPr sz="2200" b="0" i="0" u="none">
                          <a:solidFill>
                            <a:srgbClr val="000000"/>
                          </a:solidFill>
                          <a:latin typeface="Arial"/>
                          <a:ea typeface="Arial"/>
                          <a:cs typeface="Arial"/>
                        </a:rPr>
                        <a:t>Piktnaudžiavimas</a:t>
                      </a:r>
                      <a:endParaRPr sz="2200" b="0">
                        <a:latin typeface="Arial"/>
                        <a:cs typeface="Arial"/>
                      </a:endParaRPr>
                    </a:p>
                  </a:txBody>
                  <a:tcPr/>
                </a:tc>
                <a:tc>
                  <a:txBody>
                    <a:bodyPr/>
                    <a:p>
                      <a:pPr>
                        <a:defRPr/>
                      </a:pPr>
                      <a:r>
                        <a:rPr sz="2200" b="0" i="0" u="none">
                          <a:solidFill>
                            <a:srgbClr val="000000"/>
                          </a:solidFill>
                          <a:latin typeface="Arial"/>
                          <a:ea typeface="Arial"/>
                          <a:cs typeface="Arial"/>
                        </a:rPr>
                        <a:t>Gydytojai</a:t>
                      </a:r>
                      <a:endParaRPr sz="2200" b="0">
                        <a:latin typeface="Arial"/>
                        <a:cs typeface="Arial"/>
                      </a:endParaRPr>
                    </a:p>
                  </a:txBody>
                  <a:tcPr/>
                </a:tc>
              </a:tr>
              <a:tr h="816157">
                <a:tc>
                  <a:txBody>
                    <a:bodyPr/>
                    <a:p>
                      <a:pPr>
                        <a:defRPr/>
                      </a:pPr>
                      <a:r>
                        <a:rPr sz="2200" b="0" i="0" u="none">
                          <a:solidFill>
                            <a:srgbClr val="000000"/>
                          </a:solidFill>
                          <a:latin typeface="Arial"/>
                          <a:ea typeface="Arial"/>
                          <a:cs typeface="Arial"/>
                        </a:rPr>
                        <a:t>Nedarbingumo pažymėjimai</a:t>
                      </a:r>
                      <a:endParaRPr sz="2200" b="0">
                        <a:latin typeface="Arial"/>
                        <a:cs typeface="Arial"/>
                      </a:endParaRPr>
                    </a:p>
                  </a:txBody>
                  <a:tcPr/>
                </a:tc>
                <a:tc>
                  <a:txBody>
                    <a:bodyPr/>
                    <a:p>
                      <a:pPr>
                        <a:defRPr/>
                      </a:pPr>
                      <a:r>
                        <a:rPr sz="2200" b="0" i="0" u="none">
                          <a:solidFill>
                            <a:srgbClr val="000000"/>
                          </a:solidFill>
                          <a:latin typeface="Arial"/>
                          <a:ea typeface="Arial"/>
                          <a:cs typeface="Arial"/>
                        </a:rPr>
                        <a:t>Dokumentų klastojimas</a:t>
                      </a:r>
                      <a:endParaRPr sz="2200" b="0">
                        <a:latin typeface="Arial"/>
                        <a:cs typeface="Arial"/>
                      </a:endParaRPr>
                    </a:p>
                  </a:txBody>
                  <a:tcPr/>
                </a:tc>
                <a:tc>
                  <a:txBody>
                    <a:bodyPr/>
                    <a:p>
                      <a:pPr>
                        <a:defRPr/>
                      </a:pPr>
                      <a:r>
                        <a:rPr sz="2200" b="0" i="0" u="none">
                          <a:solidFill>
                            <a:srgbClr val="000000"/>
                          </a:solidFill>
                          <a:latin typeface="Arial"/>
                          <a:ea typeface="Arial"/>
                          <a:cs typeface="Arial"/>
                        </a:rPr>
                        <a:t>Gydytojai</a:t>
                      </a:r>
                      <a:endParaRPr sz="2200" b="0">
                        <a:latin typeface="Arial"/>
                        <a:cs typeface="Arial"/>
                      </a:endParaRPr>
                    </a:p>
                  </a:txBody>
                  <a:tcPr/>
                </a:tc>
              </a:tr>
            </a:tbl>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527009082" name="Title 1"/>
          <p:cNvSpPr>
            <a:spLocks noGrp="1"/>
          </p:cNvSpPr>
          <p:nvPr>
            <p:ph type="title"/>
          </p:nvPr>
        </p:nvSpPr>
        <p:spPr bwMode="auto"/>
        <p:txBody>
          <a:bodyPr/>
          <a:lstStyle/>
          <a:p>
            <a:pPr algn="ctr">
              <a:defRPr/>
            </a:pPr>
            <a:r>
              <a:rPr lang="en-US" sz="4400" b="0" i="0" u="none" strike="noStrike" cap="none" spc="0">
                <a:solidFill>
                  <a:schemeClr val="tx1"/>
                </a:solidFill>
                <a:latin typeface="Arial Black"/>
                <a:ea typeface="Arial Black"/>
                <a:cs typeface="Arial Black"/>
              </a:rPr>
              <a:t>Galimos pasekmės</a:t>
            </a:r>
            <a:endParaRPr>
              <a:latin typeface="Arial Black"/>
              <a:cs typeface="Arial Black"/>
            </a:endParaRPr>
          </a:p>
        </p:txBody>
      </p:sp>
      <p:sp>
        <p:nvSpPr>
          <p:cNvPr id="2031355802" name="Content Placeholder 2"/>
          <p:cNvSpPr>
            <a:spLocks noGrp="1"/>
          </p:cNvSpPr>
          <p:nvPr>
            <p:ph idx="1"/>
          </p:nvPr>
        </p:nvSpPr>
        <p:spPr bwMode="auto">
          <a:xfrm>
            <a:off x="1583497" y="1722316"/>
            <a:ext cx="9998901" cy="4525961"/>
          </a:xfrm>
        </p:spPr>
        <p:txBody>
          <a:bodyPr/>
          <a:lstStyle/>
          <a:p>
            <a:pPr>
              <a:defRPr/>
            </a:pPr>
            <a:r>
              <a:rPr lang="en-US" sz="2800" b="0" i="0" u="none" strike="noStrike" cap="none" spc="0">
                <a:solidFill>
                  <a:schemeClr val="tx1"/>
                </a:solidFill>
                <a:latin typeface="Arial"/>
                <a:ea typeface="Arial"/>
                <a:cs typeface="Arial"/>
              </a:rPr>
              <a:t>Paslaugų kokybės blogėjimas.</a:t>
            </a:r>
            <a:endParaRPr lang="en-US" sz="2800" b="0" i="0" u="none" strike="noStrike" cap="none" spc="0">
              <a:solidFill>
                <a:schemeClr val="tx1"/>
              </a:solidFill>
              <a:latin typeface="Arial"/>
              <a:cs typeface="Arial"/>
            </a:endParaRPr>
          </a:p>
          <a:p>
            <a:pPr>
              <a:defRPr/>
            </a:pPr>
            <a:endParaRPr lang="en-US"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Pacientų nepasitikėjimas.</a:t>
            </a:r>
            <a:endParaRPr lang="en-US" sz="2800" b="0" i="0" u="none" strike="noStrike" cap="none" spc="0">
              <a:solidFill>
                <a:schemeClr val="tx1"/>
              </a:solidFill>
              <a:latin typeface="Arial"/>
              <a:cs typeface="Arial"/>
            </a:endParaRPr>
          </a:p>
          <a:p>
            <a:pPr>
              <a:defRPr/>
            </a:pPr>
            <a:endParaRPr lang="en-US"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Neoficiali sprendimų priėmimo sistema.</a:t>
            </a:r>
            <a:endParaRPr/>
          </a:p>
        </p:txBody>
      </p:sp>
      <p:pic>
        <p:nvPicPr>
          <p:cNvPr id="644276551" name=""/>
          <p:cNvPicPr>
            <a:picLocks noChangeAspect="1"/>
          </p:cNvPicPr>
          <p:nvPr/>
        </p:nvPicPr>
        <p:blipFill>
          <a:blip r:embed="rId3"/>
          <a:stretch/>
        </p:blipFill>
        <p:spPr bwMode="auto">
          <a:xfrm>
            <a:off x="11075865"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566594467" name="Title 1"/>
          <p:cNvSpPr>
            <a:spLocks noGrp="1"/>
          </p:cNvSpPr>
          <p:nvPr>
            <p:ph type="title"/>
          </p:nvPr>
        </p:nvSpPr>
        <p:spPr bwMode="auto"/>
        <p:txBody>
          <a:bodyPr/>
          <a:lstStyle/>
          <a:p>
            <a:pPr algn="ctr">
              <a:defRPr/>
            </a:pPr>
            <a:r>
              <a:rPr lang="en-US" sz="4400" b="1" i="0" u="none" strike="noStrike" cap="none" spc="0">
                <a:solidFill>
                  <a:schemeClr val="tx1"/>
                </a:solidFill>
                <a:latin typeface="Arial Black"/>
                <a:ea typeface="Arial Black"/>
                <a:cs typeface="Arial Black"/>
              </a:rPr>
              <a:t>Strateginiai tikslai</a:t>
            </a:r>
            <a:endParaRPr sz="4400">
              <a:latin typeface="Arial Black"/>
              <a:cs typeface="Arial Black"/>
            </a:endParaRPr>
          </a:p>
        </p:txBody>
      </p:sp>
      <p:sp>
        <p:nvSpPr>
          <p:cNvPr id="1086715399" name="Content Placeholder 2"/>
          <p:cNvSpPr>
            <a:spLocks noGrp="1"/>
          </p:cNvSpPr>
          <p:nvPr>
            <p:ph idx="1"/>
          </p:nvPr>
        </p:nvSpPr>
        <p:spPr bwMode="auto"/>
        <p:txBody>
          <a:bodyPr/>
          <a:lstStyle/>
          <a:p>
            <a:pPr>
              <a:defRPr/>
            </a:pPr>
            <a:endParaRPr lang="en-US"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Nuosekli antikorupcinė politika.</a:t>
            </a:r>
            <a:endParaRPr lang="en-US" sz="2800" b="0" i="0" u="none" strike="noStrike" cap="none" spc="0">
              <a:solidFill>
                <a:schemeClr val="tx1"/>
              </a:solidFill>
              <a:latin typeface="Arial"/>
              <a:cs typeface="Arial"/>
            </a:endParaRPr>
          </a:p>
          <a:p>
            <a:pPr>
              <a:defRPr/>
            </a:pPr>
            <a:endParaRPr lang="en-US"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Aiškios procedūros.</a:t>
            </a:r>
            <a:endParaRPr lang="en-US" sz="2800" b="0" i="0" u="none" strike="noStrike" cap="none" spc="0">
              <a:solidFill>
                <a:schemeClr val="tx1"/>
              </a:solidFill>
              <a:latin typeface="Arial"/>
              <a:cs typeface="Arial"/>
            </a:endParaRPr>
          </a:p>
          <a:p>
            <a:pPr>
              <a:defRPr/>
            </a:pPr>
            <a:endParaRPr lang="en-US"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Skundų tyrimai.</a:t>
            </a:r>
            <a:endParaRPr lang="en-US" sz="2800" b="0" i="0" u="none" strike="noStrike" cap="none" spc="0">
              <a:solidFill>
                <a:schemeClr val="tx1"/>
              </a:solidFill>
              <a:latin typeface="Arial"/>
              <a:cs typeface="Arial"/>
            </a:endParaRPr>
          </a:p>
          <a:p>
            <a:pPr>
              <a:defRPr/>
            </a:pPr>
            <a:endParaRPr lang="en-US"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Mokymai, informavimas.</a:t>
            </a:r>
            <a:endParaRPr/>
          </a:p>
        </p:txBody>
      </p:sp>
      <p:pic>
        <p:nvPicPr>
          <p:cNvPr id="1115029749" name=""/>
          <p:cNvPicPr>
            <a:picLocks noChangeAspect="1"/>
          </p:cNvPicPr>
          <p:nvPr/>
        </p:nvPicPr>
        <p:blipFill>
          <a:blip r:embed="rId3"/>
          <a:stretch/>
        </p:blipFill>
        <p:spPr bwMode="auto">
          <a:xfrm>
            <a:off x="10880480" y="274638"/>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607043260" name="Title 1"/>
          <p:cNvSpPr>
            <a:spLocks noGrp="1"/>
          </p:cNvSpPr>
          <p:nvPr>
            <p:ph type="title"/>
          </p:nvPr>
        </p:nvSpPr>
        <p:spPr bwMode="auto">
          <a:xfrm>
            <a:off x="1583497" y="2570406"/>
            <a:ext cx="9998901" cy="1143000"/>
          </a:xfrm>
        </p:spPr>
        <p:txBody>
          <a:bodyPr vertOverflow="overflow" horzOverflow="overflow" vert="horz" wrap="square" lIns="91440" tIns="45720" rIns="91440" bIns="45720" numCol="1" spcCol="0" rtlCol="0" fromWordArt="0" anchor="ctr" anchorCtr="0" forceAA="0" upright="0" compatLnSpc="0">
            <a:normAutofit fontScale="95000" lnSpcReduction="1000"/>
          </a:bodyPr>
          <a:lstStyle/>
          <a:p>
            <a:pPr>
              <a:defRPr/>
            </a:pPr>
            <a:r>
              <a:rPr lang="en-US" sz="4400" b="0" i="0" u="none" strike="noStrike" cap="none" spc="0">
                <a:solidFill>
                  <a:schemeClr val="tx1"/>
                </a:solidFill>
                <a:latin typeface="Arial Black"/>
                <a:ea typeface="Arial Black"/>
                <a:cs typeface="Arial Black"/>
              </a:rPr>
              <a:t>2025 METŲ PRIEMONIŲ PLANAS</a:t>
            </a:r>
            <a:endParaRPr>
              <a:latin typeface="Arial Black"/>
              <a:cs typeface="Arial Black"/>
            </a:endParaRPr>
          </a:p>
        </p:txBody>
      </p:sp>
      <p:sp>
        <p:nvSpPr>
          <p:cNvPr id="1638508172" name=""/>
          <p:cNvSpPr txBox="1"/>
          <p:nvPr/>
        </p:nvSpPr>
        <p:spPr bwMode="auto">
          <a:xfrm flipH="0" flipV="0">
            <a:off x="1417788" y="4904056"/>
            <a:ext cx="9721464" cy="366119"/>
          </a:xfrm>
          <a:prstGeom prst="rect">
            <a:avLst/>
          </a:prstGeom>
          <a:noFill/>
        </p:spPr>
        <p:txBody>
          <a:bodyPr vertOverflow="overflow" horzOverflow="overflow" vert="horz" wrap="square" lIns="91440" tIns="45720" rIns="91440" bIns="45720" numCol="1" spcCol="0" rtlCol="0" fromWordArt="0" anchor="t" anchorCtr="0" forceAA="0" upright="0" compatLnSpc="0">
            <a:spAutoFit/>
          </a:bodyPr>
          <a:p>
            <a:pPr algn="l">
              <a:defRPr/>
            </a:pPr>
            <a:r>
              <a:rPr/>
              <a:t>Nuoroda į dokumentą: </a:t>
            </a:r>
            <a:r>
              <a:rPr u="sng">
                <a:hlinkClick r:id="rId3" tooltip="https://www.kedainiupspc.lt/medicenter_gallery/02-programa/"/>
              </a:rPr>
              <a:t>https://www.kedainiupspc.lt/medicenter_gallery/02-programa/</a:t>
            </a:r>
            <a:r>
              <a:rPr/>
              <a:t> </a:t>
            </a:r>
            <a:endParaRPr/>
          </a:p>
        </p:txBody>
      </p:sp>
      <p:pic>
        <p:nvPicPr>
          <p:cNvPr id="766301075" name=""/>
          <p:cNvPicPr>
            <a:picLocks noChangeAspect="1"/>
          </p:cNvPicPr>
          <p:nvPr/>
        </p:nvPicPr>
        <p:blipFill>
          <a:blip r:embed="rId4"/>
          <a:stretch/>
        </p:blipFill>
        <p:spPr bwMode="auto">
          <a:xfrm flipH="0" flipV="0">
            <a:off x="5763799" y="402980"/>
            <a:ext cx="2016200" cy="1430095"/>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799090418" name="Title 1"/>
          <p:cNvSpPr>
            <a:spLocks noGrp="1"/>
          </p:cNvSpPr>
          <p:nvPr>
            <p:ph type="title"/>
          </p:nvPr>
        </p:nvSpPr>
        <p:spPr bwMode="auto"/>
        <p:txBody>
          <a:bodyPr/>
          <a:lstStyle/>
          <a:p>
            <a:pPr algn="ctr">
              <a:defRPr/>
            </a:pPr>
            <a:r>
              <a:rPr lang="en-US" sz="4400" b="0" i="0" u="none" strike="noStrike" cap="none" spc="0">
                <a:solidFill>
                  <a:schemeClr val="tx1"/>
                </a:solidFill>
                <a:latin typeface="Arial Black"/>
                <a:ea typeface="Arial Black"/>
                <a:cs typeface="Arial Black"/>
              </a:rPr>
              <a:t>Skaidrumo užtikrinimas</a:t>
            </a:r>
            <a:endParaRPr sz="4400">
              <a:latin typeface="Arial Black"/>
              <a:cs typeface="Arial Black"/>
            </a:endParaRPr>
          </a:p>
        </p:txBody>
      </p:sp>
      <p:sp>
        <p:nvSpPr>
          <p:cNvPr id="329885492" name="Content Placeholder 2"/>
          <p:cNvSpPr>
            <a:spLocks noGrp="1"/>
          </p:cNvSpPr>
          <p:nvPr>
            <p:ph idx="1"/>
          </p:nvPr>
        </p:nvSpPr>
        <p:spPr bwMode="auto">
          <a:xfrm>
            <a:off x="1632344" y="1417637"/>
            <a:ext cx="9998901" cy="4525961"/>
          </a:xfrm>
        </p:spPr>
        <p:txBody>
          <a:bodyPr/>
          <a:lstStyle/>
          <a:p>
            <a:pPr>
              <a:defRPr/>
            </a:pPr>
            <a:endParaRPr sz="2800" b="0" i="0" u="none" strike="noStrike" cap="none" spc="0">
              <a:solidFill>
                <a:schemeClr val="tx1"/>
              </a:solidFill>
              <a:latin typeface="Arial"/>
              <a:cs typeface="Arial"/>
            </a:endParaRPr>
          </a:p>
          <a:p>
            <a:pPr marL="0" indent="0">
              <a:buFont typeface="Arial"/>
              <a:buNone/>
              <a:defRPr/>
            </a:pPr>
            <a:r>
              <a:rPr lang="en-US" sz="2800" b="0" i="1" u="none" strike="noStrike" cap="none" spc="0">
                <a:solidFill>
                  <a:schemeClr val="tx1"/>
                </a:solidFill>
                <a:latin typeface="Arial"/>
                <a:ea typeface="Arial"/>
                <a:cs typeface="Arial"/>
              </a:rPr>
              <a:t>Skelbiama informacija tinklalapyje:</a:t>
            </a:r>
            <a:endParaRPr sz="2800" b="0" i="0" u="none" strike="noStrike" cap="none" spc="0">
              <a:solidFill>
                <a:schemeClr val="tx1"/>
              </a:solidFill>
              <a:latin typeface="Arial"/>
              <a:cs typeface="Arial"/>
            </a:endParaRPr>
          </a:p>
          <a:p>
            <a:pPr>
              <a:defRPr/>
            </a:pPr>
            <a:endParaRPr sz="2800" b="0" i="0" u="none" strike="noStrike" cap="none" spc="0">
              <a:solidFill>
                <a:schemeClr val="tx1"/>
              </a:solidFill>
              <a:latin typeface="Arial"/>
              <a:cs typeface="Arial"/>
            </a:endParaRPr>
          </a:p>
          <a:p>
            <a:pPr marL="0" indent="0">
              <a:buFont typeface="Arial"/>
              <a:buNone/>
              <a:defRPr/>
            </a:pPr>
            <a:r>
              <a:rPr sz="2800" b="0" i="1" u="none" strike="noStrike" cap="none" spc="0">
                <a:solidFill>
                  <a:schemeClr val="tx1"/>
                </a:solidFill>
                <a:latin typeface="Arial"/>
                <a:cs typeface="Arial"/>
              </a:rPr>
              <a:t>Nurodoma:</a:t>
            </a:r>
            <a:endParaRPr sz="2800" b="0" i="0" u="none" strike="noStrike" cap="none" spc="0">
              <a:solidFill>
                <a:schemeClr val="tx1"/>
              </a:solidFill>
              <a:latin typeface="Arial"/>
              <a:cs typeface="Arial"/>
            </a:endParaRPr>
          </a:p>
          <a:p>
            <a:pPr marL="0" indent="0">
              <a:buFont typeface="Arial"/>
              <a:buNone/>
              <a:defRPr/>
            </a:pPr>
            <a:endParaRPr sz="5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Kontaktai į ką kreiptis.</a:t>
            </a:r>
            <a:endParaRPr sz="2800" b="0" i="0" u="none" strike="noStrike" cap="none" spc="0">
              <a:solidFill>
                <a:schemeClr val="tx1"/>
              </a:solidFill>
              <a:latin typeface="Arial"/>
              <a:cs typeface="Arial"/>
            </a:endParaRPr>
          </a:p>
          <a:p>
            <a:pPr>
              <a:defRPr/>
            </a:pPr>
            <a:endParaRPr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Pasitikėjimo tel.</a:t>
            </a:r>
            <a:endParaRPr sz="2800" b="0" i="0" u="none" strike="noStrike" cap="none" spc="0">
              <a:solidFill>
                <a:schemeClr val="tx1"/>
              </a:solidFill>
              <a:latin typeface="Arial"/>
              <a:cs typeface="Arial"/>
            </a:endParaRPr>
          </a:p>
          <a:p>
            <a:pPr>
              <a:defRPr/>
            </a:pPr>
            <a:endParaRPr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Nurodoma atsakomybę už pažeidimus.</a:t>
            </a:r>
            <a:endParaRPr/>
          </a:p>
        </p:txBody>
      </p:sp>
      <p:sp>
        <p:nvSpPr>
          <p:cNvPr id="1402358732" name=""/>
          <p:cNvSpPr txBox="1"/>
          <p:nvPr/>
        </p:nvSpPr>
        <p:spPr bwMode="auto">
          <a:xfrm flipH="0" flipV="0">
            <a:off x="1691867" y="2262463"/>
            <a:ext cx="9782162" cy="366119"/>
          </a:xfrm>
          <a:prstGeom prst="rect">
            <a:avLst/>
          </a:prstGeom>
          <a:noFill/>
        </p:spPr>
        <p:txBody>
          <a:bodyPr vertOverflow="overflow" horzOverflow="overflow" vert="horz" wrap="square" lIns="91440" tIns="45720" rIns="91440" bIns="45720" numCol="1" spcCol="0" rtlCol="0" fromWordArt="0" anchor="t" anchorCtr="0" forceAA="0" upright="0" compatLnSpc="0">
            <a:spAutoFit/>
          </a:bodyPr>
          <a:p>
            <a:pPr algn="l">
              <a:defRPr/>
            </a:pPr>
            <a:r>
              <a:rPr u="sng">
                <a:hlinkClick r:id="rId3" tooltip="http://kedainiupspc.lt/about2-5/#gallery-details-04-papildoma-informacija-apie-korupcija"/>
              </a:rPr>
              <a:t>http://kedainiupspc.lt/about2-5/#gallery-details-04-papildoma-informacija-apie-korupcija</a:t>
            </a:r>
            <a:r>
              <a:rPr/>
              <a:t> </a:t>
            </a:r>
            <a:endParaRPr/>
          </a:p>
        </p:txBody>
      </p:sp>
      <p:pic>
        <p:nvPicPr>
          <p:cNvPr id="1159884117" name=""/>
          <p:cNvPicPr>
            <a:picLocks noChangeAspect="1"/>
          </p:cNvPicPr>
          <p:nvPr/>
        </p:nvPicPr>
        <p:blipFill>
          <a:blip r:embed="rId4"/>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179366786" name="Title 1"/>
          <p:cNvSpPr>
            <a:spLocks noGrp="1"/>
          </p:cNvSpPr>
          <p:nvPr>
            <p:ph type="title"/>
          </p:nvPr>
        </p:nvSpPr>
        <p:spPr bwMode="auto"/>
        <p:txBody>
          <a:bodyPr/>
          <a:lstStyle/>
          <a:p>
            <a:pPr algn="ctr">
              <a:defRPr/>
            </a:pPr>
            <a:r>
              <a:rPr lang="en-US" sz="4400" b="0" i="0" u="none" strike="noStrike" cap="none" spc="0">
                <a:solidFill>
                  <a:schemeClr val="tx1"/>
                </a:solidFill>
                <a:latin typeface="Arial Black"/>
                <a:ea typeface="Arial Black"/>
                <a:cs typeface="Arial Black"/>
              </a:rPr>
              <a:t>STT antikorupciniai klipai</a:t>
            </a:r>
            <a:endParaRPr sz="4400">
              <a:latin typeface="Arial Black"/>
              <a:cs typeface="Arial Black"/>
            </a:endParaRPr>
          </a:p>
        </p:txBody>
      </p:sp>
      <p:sp>
        <p:nvSpPr>
          <p:cNvPr id="1525125526" name="Content Placeholder 2"/>
          <p:cNvSpPr>
            <a:spLocks noGrp="1"/>
          </p:cNvSpPr>
          <p:nvPr>
            <p:ph idx="1"/>
          </p:nvPr>
        </p:nvSpPr>
        <p:spPr bwMode="auto"/>
        <p:txBody>
          <a:bodyPr vertOverflow="overflow" horzOverflow="overflow" vert="horz" wrap="square" lIns="91440" tIns="45720" rIns="91440" bIns="45720" numCol="1" spcCol="0" rtlCol="0" fromWordArt="0" anchor="t" anchorCtr="0" forceAA="0" upright="0" compatLnSpc="0">
            <a:normAutofit/>
          </a:bodyPr>
          <a:lstStyle/>
          <a:p>
            <a:pPr marL="0" indent="0" algn="just">
              <a:buFont typeface="Arial"/>
              <a:buNone/>
              <a:defRPr/>
            </a:pPr>
            <a:endParaRPr lang="en-US" sz="2800" b="0" i="0" u="none" strike="noStrike" cap="none" spc="0">
              <a:solidFill>
                <a:schemeClr val="tx1"/>
              </a:solidFill>
              <a:latin typeface="Arial"/>
              <a:cs typeface="Arial"/>
            </a:endParaRPr>
          </a:p>
          <a:p>
            <a:pPr algn="just">
              <a:defRPr/>
            </a:pPr>
            <a:r>
              <a:rPr lang="en-US" sz="2800" b="0" i="0" u="none" strike="noStrike" cap="none" spc="0">
                <a:solidFill>
                  <a:schemeClr val="tx1"/>
                </a:solidFill>
                <a:latin typeface="Arial"/>
                <a:ea typeface="Arial"/>
                <a:cs typeface="Arial"/>
              </a:rPr>
              <a:t>Demonstruojami interneto svetainėje, Facebook bei Instagram platformose ir įstaigoje esančiuose ekranuose</a:t>
            </a:r>
            <a:r>
              <a:rPr/>
              <a:t>.</a:t>
            </a:r>
            <a:endParaRPr/>
          </a:p>
          <a:p>
            <a:pPr algn="just">
              <a:defRPr/>
            </a:pPr>
            <a:endParaRPr/>
          </a:p>
          <a:p>
            <a:pPr algn="just">
              <a:defRPr/>
            </a:pPr>
            <a:endParaRPr/>
          </a:p>
          <a:p>
            <a:pPr marL="0" indent="0" algn="just">
              <a:buFont typeface="Arial"/>
              <a:buNone/>
              <a:defRPr/>
            </a:pPr>
            <a:r>
              <a:rPr lang="en-US" sz="1600" b="0" i="0" u="sng" strike="noStrike" cap="none" spc="0">
                <a:solidFill>
                  <a:schemeClr val="tx1"/>
                </a:solidFill>
                <a:latin typeface="Arial"/>
                <a:ea typeface="Arial"/>
                <a:cs typeface="Arial"/>
                <a:hlinkClick r:id="rId3" tooltip="https://www.kedainiupspc.lt/about2-5/#gallery-details-04-papildoma-informacija-apie-korupcija"/>
              </a:rPr>
              <a:t>https://www.kedainiupspc.lt/about2-5/#gallery-details-04-papildoma-informacija-apie-korupcija</a:t>
            </a:r>
            <a:r>
              <a:rPr lang="en-US" sz="1600" b="0" i="0" u="none" strike="noStrike" cap="none" spc="0">
                <a:solidFill>
                  <a:schemeClr val="tx1"/>
                </a:solidFill>
                <a:latin typeface="Arial"/>
                <a:ea typeface="Arial"/>
                <a:cs typeface="Arial"/>
              </a:rPr>
              <a:t> </a:t>
            </a:r>
            <a:endParaRPr sz="1600" b="0" i="0" u="none" strike="noStrike" cap="none" spc="0">
              <a:solidFill>
                <a:schemeClr val="tx1"/>
              </a:solidFill>
              <a:latin typeface="Arial"/>
              <a:ea typeface="Arial"/>
              <a:cs typeface="Arial"/>
            </a:endParaRPr>
          </a:p>
          <a:p>
            <a:pPr marL="0" indent="0" algn="just">
              <a:buFont typeface="Arial"/>
              <a:buNone/>
              <a:defRPr/>
            </a:pPr>
            <a:r>
              <a:rPr lang="en-US" sz="1600" b="0" i="0" u="sng" strike="noStrike" cap="none" spc="0">
                <a:solidFill>
                  <a:schemeClr val="tx1"/>
                </a:solidFill>
                <a:latin typeface="Arial"/>
                <a:ea typeface="Arial"/>
                <a:cs typeface="Arial"/>
                <a:hlinkClick r:id="rId4" tooltip="https://www.facebook.com/Kedainiupspc.lt/?locale=fo_FO"/>
              </a:rPr>
              <a:t>https://www.facebook.com/Kedainiupspc.lt/?locale=fo_FO</a:t>
            </a:r>
            <a:r>
              <a:rPr lang="en-US" sz="1600" b="0" i="0" u="none" strike="noStrike" cap="none" spc="0">
                <a:solidFill>
                  <a:schemeClr val="tx1"/>
                </a:solidFill>
                <a:latin typeface="Arial"/>
                <a:ea typeface="Arial"/>
                <a:cs typeface="Arial"/>
              </a:rPr>
              <a:t> </a:t>
            </a:r>
            <a:endParaRPr sz="1600" b="0" i="0" u="none" strike="noStrike" cap="none" spc="0">
              <a:solidFill>
                <a:schemeClr val="tx1"/>
              </a:solidFill>
              <a:latin typeface="Arial"/>
              <a:ea typeface="Arial"/>
              <a:cs typeface="Arial"/>
            </a:endParaRPr>
          </a:p>
          <a:p>
            <a:pPr marL="0" indent="0" algn="just">
              <a:buFont typeface="Arial"/>
              <a:buNone/>
              <a:defRPr/>
            </a:pPr>
            <a:r>
              <a:rPr lang="en-US" sz="1600" b="0" i="0" u="sng" strike="noStrike" cap="none" spc="0">
                <a:solidFill>
                  <a:schemeClr val="tx1"/>
                </a:solidFill>
                <a:latin typeface="Arial"/>
                <a:ea typeface="Arial"/>
                <a:cs typeface="Arial"/>
                <a:hlinkClick r:id="rId5" tooltip="https://www.instagram.com/explore/locations/916741066/kedainiu-pirmines-sveikatos-prieziuros-centras/"/>
              </a:rPr>
              <a:t>https://www.instagram.com/explore/locations/916741066/kedainiu-pirmines-sveikatos-prieziuros-centras/</a:t>
            </a:r>
            <a:r>
              <a:rPr lang="en-US" sz="1600" b="0" i="0" u="none" strike="noStrike" cap="none" spc="0">
                <a:solidFill>
                  <a:schemeClr val="tx1"/>
                </a:solidFill>
                <a:latin typeface="Arial"/>
                <a:ea typeface="Arial"/>
                <a:cs typeface="Arial"/>
              </a:rPr>
              <a:t> </a:t>
            </a:r>
            <a:endParaRPr lang="en-US"/>
          </a:p>
        </p:txBody>
      </p:sp>
      <p:pic>
        <p:nvPicPr>
          <p:cNvPr id="2068012784" name=""/>
          <p:cNvPicPr>
            <a:picLocks noChangeAspect="1"/>
          </p:cNvPicPr>
          <p:nvPr/>
        </p:nvPicPr>
        <p:blipFill>
          <a:blip r:embed="rId6"/>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69280932" name="Title 1"/>
          <p:cNvSpPr>
            <a:spLocks noGrp="1"/>
          </p:cNvSpPr>
          <p:nvPr>
            <p:ph type="title"/>
          </p:nvPr>
        </p:nvSpPr>
        <p:spPr bwMode="auto"/>
        <p:txBody>
          <a:bodyPr/>
          <a:lstStyle/>
          <a:p>
            <a:pPr algn="ctr">
              <a:defRPr/>
            </a:pPr>
            <a:r>
              <a:rPr lang="en-US" sz="4400" b="0" i="0" u="none" strike="noStrike" cap="none" spc="0">
                <a:solidFill>
                  <a:schemeClr val="tx1"/>
                </a:solidFill>
                <a:latin typeface="Arial Black"/>
                <a:ea typeface="Arial Black"/>
                <a:cs typeface="Arial Black"/>
              </a:rPr>
              <a:t>Pranešimų sistemų stiprinimas</a:t>
            </a:r>
            <a:endParaRPr sz="4400">
              <a:latin typeface="Arial Black"/>
              <a:cs typeface="Arial Black"/>
            </a:endParaRPr>
          </a:p>
        </p:txBody>
      </p:sp>
      <p:sp>
        <p:nvSpPr>
          <p:cNvPr id="1055113473" name="Content Placeholder 2"/>
          <p:cNvSpPr>
            <a:spLocks noGrp="1"/>
          </p:cNvSpPr>
          <p:nvPr>
            <p:ph idx="1"/>
          </p:nvPr>
        </p:nvSpPr>
        <p:spPr bwMode="auto"/>
        <p:txBody>
          <a:bodyPr/>
          <a:lstStyle/>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Kreipimasis į pacientus ir darbuotojus dėl pranešimų  apie galimus pažeidimus.</a:t>
            </a:r>
            <a:endParaRPr sz="3200"/>
          </a:p>
        </p:txBody>
      </p:sp>
      <p:pic>
        <p:nvPicPr>
          <p:cNvPr id="52261906" name=""/>
          <p:cNvPicPr>
            <a:picLocks noChangeAspect="1"/>
          </p:cNvPicPr>
          <p:nvPr/>
        </p:nvPicPr>
        <p:blipFill>
          <a:blip r:embed="rId3"/>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544543170" name="Title 1"/>
          <p:cNvSpPr>
            <a:spLocks noGrp="1"/>
          </p:cNvSpPr>
          <p:nvPr>
            <p:ph type="title"/>
          </p:nvPr>
        </p:nvSpPr>
        <p:spPr bwMode="auto"/>
        <p:txBody>
          <a:bodyPr vertOverflow="overflow" horzOverflow="overflow" vert="horz" wrap="square" lIns="91440" tIns="45720" rIns="91440" bIns="45720" numCol="1" spcCol="0" rtlCol="0" fromWordArt="0" anchor="ctr" anchorCtr="0" forceAA="0" upright="0" compatLnSpc="0">
            <a:normAutofit fontScale="95000" lnSpcReduction="1000"/>
          </a:bodyPr>
          <a:lstStyle/>
          <a:p>
            <a:pPr algn="ctr">
              <a:defRPr/>
            </a:pPr>
            <a:r>
              <a:rPr lang="en-US" sz="4400" b="0" i="0" u="none" strike="noStrike" cap="none" spc="0">
                <a:solidFill>
                  <a:schemeClr val="tx1"/>
                </a:solidFill>
                <a:latin typeface="Arial Black"/>
                <a:ea typeface="Arial Black"/>
                <a:cs typeface="Arial Black"/>
              </a:rPr>
              <a:t>Darbuotojų mokymai ir apklausos</a:t>
            </a:r>
            <a:endParaRPr sz="4400">
              <a:latin typeface="Arial Black"/>
              <a:cs typeface="Arial Black"/>
            </a:endParaRPr>
          </a:p>
        </p:txBody>
      </p:sp>
      <p:sp>
        <p:nvSpPr>
          <p:cNvPr id="928492687" name="Content Placeholder 2"/>
          <p:cNvSpPr>
            <a:spLocks noGrp="1"/>
          </p:cNvSpPr>
          <p:nvPr>
            <p:ph idx="1"/>
          </p:nvPr>
        </p:nvSpPr>
        <p:spPr bwMode="auto">
          <a:xfrm>
            <a:off x="1583497" y="1417637"/>
            <a:ext cx="9998901" cy="4525961"/>
          </a:xfrm>
        </p:spPr>
        <p:txBody>
          <a:bodyPr/>
          <a:lstStyle/>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Apklausų rezultatai viešinami.</a:t>
            </a:r>
            <a:endParaRPr sz="3200" b="0" i="0" u="none" strike="noStrike" cap="none" spc="0">
              <a:solidFill>
                <a:schemeClr val="tx1"/>
              </a:solidFill>
              <a:latin typeface="Arial"/>
              <a:cs typeface="Arial"/>
            </a:endParaRPr>
          </a:p>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Įtraukiami klausimai apie galimas korupcijos apraiškas įstaigos susirinkimų metu.</a:t>
            </a:r>
            <a:endParaRPr sz="3200" b="0" i="0" u="none" strike="noStrike" cap="none" spc="0">
              <a:solidFill>
                <a:schemeClr val="tx1"/>
              </a:solidFill>
              <a:latin typeface="Arial"/>
              <a:ea typeface="Arial"/>
              <a:cs typeface="Arial"/>
            </a:endParaRPr>
          </a:p>
          <a:p>
            <a:pPr>
              <a:defRPr/>
            </a:pPr>
            <a:endParaRPr sz="3200" b="0" i="0" u="none" strike="noStrike" cap="none" spc="0">
              <a:solidFill>
                <a:schemeClr val="tx1"/>
              </a:solidFill>
              <a:latin typeface="Arial"/>
              <a:ea typeface="Arial"/>
              <a:cs typeface="Arial"/>
            </a:endParaRPr>
          </a:p>
          <a:p>
            <a:pPr>
              <a:defRPr/>
            </a:pPr>
            <a:r>
              <a:rPr lang="en-US" sz="3200" b="0" i="0" u="none" strike="noStrike" cap="none" spc="0">
                <a:solidFill>
                  <a:schemeClr val="tx1"/>
                </a:solidFill>
                <a:latin typeface="Arial"/>
                <a:ea typeface="Arial"/>
                <a:cs typeface="Arial"/>
              </a:rPr>
              <a:t>Atsakingas už korupcijos prevenciją įstaigoje asmuo veda reguliarius mokymus įstaigoje.</a:t>
            </a:r>
            <a:endParaRPr sz="3200"/>
          </a:p>
        </p:txBody>
      </p:sp>
      <p:pic>
        <p:nvPicPr>
          <p:cNvPr id="1137747270" name=""/>
          <p:cNvPicPr>
            <a:picLocks noChangeAspect="1"/>
          </p:cNvPicPr>
          <p:nvPr/>
        </p:nvPicPr>
        <p:blipFill>
          <a:blip r:embed="rId3"/>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785272567" name="Title 1"/>
          <p:cNvSpPr>
            <a:spLocks noGrp="1"/>
          </p:cNvSpPr>
          <p:nvPr>
            <p:ph type="title"/>
          </p:nvPr>
        </p:nvSpPr>
        <p:spPr bwMode="auto">
          <a:xfrm>
            <a:off x="1436959" y="228599"/>
            <a:ext cx="9998901" cy="1143000"/>
          </a:xfrm>
        </p:spPr>
        <p:txBody>
          <a:bodyPr/>
          <a:lstStyle/>
          <a:p>
            <a:pPr>
              <a:defRPr/>
            </a:pPr>
            <a:r>
              <a:rPr>
                <a:latin typeface="Arial Black"/>
                <a:ea typeface="Arial Black"/>
                <a:cs typeface="Arial Black"/>
              </a:rPr>
              <a:t>Darbuotojų apklausos rezultatai </a:t>
            </a:r>
            <a:endParaRPr>
              <a:latin typeface="Arial Black"/>
              <a:cs typeface="Arial Black"/>
            </a:endParaRPr>
          </a:p>
        </p:txBody>
      </p:sp>
      <p:sp>
        <p:nvSpPr>
          <p:cNvPr id="135882904" name="Content Placeholder 2"/>
          <p:cNvSpPr>
            <a:spLocks noGrp="1"/>
          </p:cNvSpPr>
          <p:nvPr>
            <p:ph idx="1"/>
          </p:nvPr>
        </p:nvSpPr>
        <p:spPr bwMode="auto"/>
        <p:txBody>
          <a:bodyPr/>
          <a:lstStyle/>
          <a:p>
            <a:pPr>
              <a:defRPr/>
            </a:pPr>
            <a:endParaRPr/>
          </a:p>
        </p:txBody>
      </p:sp>
      <p:graphicFrame>
        <p:nvGraphicFramePr>
          <p:cNvPr id="1413901958" name=""/>
          <p:cNvGraphicFramePr>
            <a:graphicFrameLocks xmlns:a="http://schemas.openxmlformats.org/drawingml/2006/main"/>
          </p:cNvGraphicFramePr>
          <p:nvPr/>
        </p:nvGraphicFramePr>
        <p:xfrm>
          <a:off x="2031999" y="1371600"/>
          <a:ext cx="8127999" cy="2961394"/>
        </p:xfrm>
        <a:graphic>
          <a:graphicData uri="http://schemas.openxmlformats.org/drawingml/2006/table">
            <a:tbl>
              <a:tblPr firstRow="1" firstCol="0" lastRow="0" lastCol="0" bandRow="1" bandCol="0">
                <a:tableStyleId>{5C22544A-7EE6-4342-B048-85BDC9FD1C3A}</a:tableStyleId>
              </a:tblPr>
              <a:tblGrid>
                <a:gridCol w="2709333"/>
                <a:gridCol w="2709333"/>
                <a:gridCol w="2709333"/>
              </a:tblGrid>
              <a:tr h="365760">
                <a:tc>
                  <a:txBody>
                    <a:bodyPr/>
                    <a:p>
                      <a:pPr>
                        <a:defRPr/>
                      </a:pPr>
                      <a:endParaRPr/>
                    </a:p>
                  </a:txBody>
                  <a:tcPr/>
                </a:tc>
                <a:tc>
                  <a:txBody>
                    <a:bodyPr/>
                    <a:p>
                      <a:pPr>
                        <a:defRPr/>
                      </a:pPr>
                      <a:endParaRPr/>
                    </a:p>
                  </a:txBody>
                  <a:tcPr/>
                </a:tc>
                <a:tc>
                  <a:txBody>
                    <a:bodyPr/>
                    <a:p>
                      <a:pPr>
                        <a:defRPr/>
                      </a:pPr>
                      <a:endParaRPr/>
                    </a:p>
                  </a:txBody>
                  <a:tcPr/>
                </a:tc>
              </a:tr>
              <a:tr h="365760">
                <a:tc>
                  <a:txBody>
                    <a:bodyPr/>
                    <a:p>
                      <a:pPr>
                        <a:defRPr/>
                      </a:pPr>
                      <a:endParaRPr/>
                    </a:p>
                  </a:txBody>
                  <a:tcPr/>
                </a:tc>
                <a:tc>
                  <a:txBody>
                    <a:bodyPr/>
                    <a:p>
                      <a:pPr>
                        <a:defRPr/>
                      </a:pPr>
                      <a:endParaRPr/>
                    </a:p>
                  </a:txBody>
                  <a:tcPr/>
                </a:tc>
                <a:tc>
                  <a:txBody>
                    <a:bodyPr/>
                    <a:p>
                      <a:pPr>
                        <a:defRPr/>
                      </a:pPr>
                      <a:endParaRPr/>
                    </a:p>
                  </a:txBody>
                  <a:tcPr/>
                </a:tc>
              </a:tr>
              <a:tr h="365760">
                <a:tc>
                  <a:txBody>
                    <a:bodyPr/>
                    <a:p>
                      <a:pPr>
                        <a:defRPr/>
                      </a:pPr>
                      <a:endParaRPr/>
                    </a:p>
                  </a:txBody>
                  <a:tcPr/>
                </a:tc>
                <a:tc>
                  <a:txBody>
                    <a:bodyPr/>
                    <a:p>
                      <a:pPr>
                        <a:defRPr/>
                      </a:pPr>
                      <a:endParaRPr/>
                    </a:p>
                  </a:txBody>
                  <a:tcPr/>
                </a:tc>
                <a:tc>
                  <a:txBody>
                    <a:bodyPr/>
                    <a:p>
                      <a:pPr>
                        <a:defRPr/>
                      </a:pPr>
                      <a:endParaRPr/>
                    </a:p>
                  </a:txBody>
                  <a:tcPr/>
                </a:tc>
              </a:tr>
              <a:tr h="365760">
                <a:tc>
                  <a:txBody>
                    <a:bodyPr/>
                    <a:p>
                      <a:pPr>
                        <a:defRPr/>
                      </a:pPr>
                      <a:endParaRPr/>
                    </a:p>
                  </a:txBody>
                  <a:tcPr/>
                </a:tc>
                <a:tc>
                  <a:txBody>
                    <a:bodyPr/>
                    <a:p>
                      <a:pPr>
                        <a:defRPr/>
                      </a:pPr>
                      <a:endParaRPr/>
                    </a:p>
                  </a:txBody>
                  <a:tcPr/>
                </a:tc>
                <a:tc>
                  <a:txBody>
                    <a:bodyPr/>
                    <a:p>
                      <a:pPr>
                        <a:defRPr/>
                      </a:pPr>
                      <a:endParaRPr/>
                    </a:p>
                  </a:txBody>
                  <a:tcPr/>
                </a:tc>
              </a:tr>
              <a:tr h="365760">
                <a:tc>
                  <a:txBody>
                    <a:bodyPr/>
                    <a:p>
                      <a:pPr>
                        <a:defRPr/>
                      </a:pPr>
                      <a:endParaRPr/>
                    </a:p>
                  </a:txBody>
                  <a:tcPr/>
                </a:tc>
                <a:tc>
                  <a:txBody>
                    <a:bodyPr/>
                    <a:p>
                      <a:pPr>
                        <a:defRPr/>
                      </a:pPr>
                      <a:endParaRPr/>
                    </a:p>
                  </a:txBody>
                  <a:tcPr/>
                </a:tc>
                <a:tc>
                  <a:txBody>
                    <a:bodyPr/>
                    <a:p>
                      <a:pPr>
                        <a:defRPr/>
                      </a:pPr>
                      <a:endParaRPr/>
                    </a:p>
                  </a:txBody>
                  <a:tcPr/>
                </a:tc>
              </a:tr>
              <a:tr h="365760">
                <a:tc>
                  <a:txBody>
                    <a:bodyPr/>
                    <a:p>
                      <a:pPr>
                        <a:defRPr/>
                      </a:pPr>
                      <a:endParaRPr/>
                    </a:p>
                  </a:txBody>
                  <a:tcPr/>
                </a:tc>
                <a:tc>
                  <a:txBody>
                    <a:bodyPr/>
                    <a:p>
                      <a:pPr>
                        <a:defRPr/>
                      </a:pPr>
                      <a:endParaRPr/>
                    </a:p>
                  </a:txBody>
                  <a:tcPr/>
                </a:tc>
                <a:tc>
                  <a:txBody>
                    <a:bodyPr/>
                    <a:p>
                      <a:pPr>
                        <a:defRPr/>
                      </a:pPr>
                      <a:endParaRPr/>
                    </a:p>
                  </a:txBody>
                  <a:tcPr/>
                </a:tc>
              </a:tr>
              <a:tr h="365760">
                <a:tc>
                  <a:txBody>
                    <a:bodyPr/>
                    <a:p>
                      <a:pPr>
                        <a:defRPr/>
                      </a:pPr>
                      <a:endParaRPr/>
                    </a:p>
                  </a:txBody>
                  <a:tcPr/>
                </a:tc>
                <a:tc>
                  <a:txBody>
                    <a:bodyPr/>
                    <a:p>
                      <a:pPr>
                        <a:defRPr/>
                      </a:pPr>
                      <a:endParaRPr/>
                    </a:p>
                  </a:txBody>
                  <a:tcPr/>
                </a:tc>
                <a:tc>
                  <a:txBody>
                    <a:bodyPr/>
                    <a:p>
                      <a:pPr>
                        <a:defRPr/>
                      </a:pPr>
                      <a:endParaRPr/>
                    </a:p>
                  </a:txBody>
                  <a:tcPr/>
                </a:tc>
              </a:tr>
              <a:tr h="365760">
                <a:tc>
                  <a:txBody>
                    <a:bodyPr/>
                    <a:p>
                      <a:pPr>
                        <a:defRPr/>
                      </a:pPr>
                      <a:endParaRPr/>
                    </a:p>
                  </a:txBody>
                  <a:tcPr/>
                </a:tc>
                <a:tc>
                  <a:txBody>
                    <a:bodyPr/>
                    <a:p>
                      <a:pPr>
                        <a:defRPr/>
                      </a:pPr>
                      <a:endParaRPr/>
                    </a:p>
                  </a:txBody>
                  <a:tcPr/>
                </a:tc>
                <a:tc>
                  <a:txBody>
                    <a:bodyPr/>
                    <a:p>
                      <a:pPr>
                        <a:defRPr/>
                      </a:pPr>
                      <a:endParaRPr/>
                    </a:p>
                  </a:txBody>
                  <a:tcPr/>
                </a:tc>
              </a:tr>
              <a:tr h="365760">
                <a:tc>
                  <a:txBody>
                    <a:bodyPr/>
                    <a:p>
                      <a:pPr>
                        <a:defRPr/>
                      </a:pPr>
                      <a:endParaRPr/>
                    </a:p>
                  </a:txBody>
                  <a:tcPr/>
                </a:tc>
                <a:tc>
                  <a:txBody>
                    <a:bodyPr/>
                    <a:p>
                      <a:pPr>
                        <a:defRPr/>
                      </a:pPr>
                      <a:endParaRPr/>
                    </a:p>
                  </a:txBody>
                  <a:tcPr/>
                </a:tc>
                <a:tc>
                  <a:txBody>
                    <a:bodyPr/>
                    <a:p>
                      <a:pPr>
                        <a:defRPr/>
                      </a:pPr>
                      <a:endParaRPr/>
                    </a:p>
                  </a:txBody>
                  <a:tcPr/>
                </a:tc>
              </a:tr>
              <a:tr h="365760">
                <a:tc>
                  <a:txBody>
                    <a:bodyPr/>
                    <a:p>
                      <a:pPr>
                        <a:defRPr/>
                      </a:pPr>
                      <a:endParaRPr/>
                    </a:p>
                  </a:txBody>
                  <a:tcPr/>
                </a:tc>
                <a:tc>
                  <a:txBody>
                    <a:bodyPr/>
                    <a:p>
                      <a:pPr>
                        <a:defRPr/>
                      </a:pPr>
                      <a:endParaRPr/>
                    </a:p>
                  </a:txBody>
                  <a:tcPr/>
                </a:tc>
                <a:tc>
                  <a:txBody>
                    <a:bodyPr/>
                    <a:p>
                      <a:pPr>
                        <a:defRPr/>
                      </a:pPr>
                      <a:endParaRPr/>
                    </a:p>
                  </a:txBody>
                  <a:tcPr/>
                </a:tc>
              </a:tr>
              <a:tr h="365760">
                <a:tc>
                  <a:txBody>
                    <a:bodyPr/>
                    <a:p>
                      <a:pPr>
                        <a:defRPr/>
                      </a:pPr>
                      <a:endParaRPr/>
                    </a:p>
                  </a:txBody>
                  <a:tcPr/>
                </a:tc>
                <a:tc>
                  <a:txBody>
                    <a:bodyPr/>
                    <a:p>
                      <a:pPr>
                        <a:defRPr/>
                      </a:pPr>
                      <a:endParaRPr/>
                    </a:p>
                  </a:txBody>
                  <a:tcPr/>
                </a:tc>
                <a:tc>
                  <a:txBody>
                    <a:bodyPr/>
                    <a:p>
                      <a:pPr>
                        <a:defRPr/>
                      </a:pPr>
                      <a:endParaRPr/>
                    </a:p>
                  </a:txBody>
                  <a:tcPr/>
                </a:tc>
              </a:tr>
            </a:tbl>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229242661" name="Title 1"/>
          <p:cNvSpPr>
            <a:spLocks noGrp="1"/>
          </p:cNvSpPr>
          <p:nvPr>
            <p:ph type="title"/>
          </p:nvPr>
        </p:nvSpPr>
        <p:spPr bwMode="auto">
          <a:xfrm flipH="0" flipV="0">
            <a:off x="-1123149" y="-30650"/>
            <a:ext cx="13444903" cy="1143000"/>
          </a:xfrm>
        </p:spPr>
        <p:txBody>
          <a:bodyPr vertOverflow="overflow" horzOverflow="overflow" vert="horz" wrap="square" lIns="91440" tIns="45720" rIns="91440" bIns="45720" numCol="1" spcCol="0" rtlCol="0" fromWordArt="0" anchor="ctr" anchorCtr="0" forceAA="0" upright="0" compatLnSpc="0">
            <a:normAutofit/>
          </a:bodyPr>
          <a:lstStyle/>
          <a:p>
            <a:pPr>
              <a:defRPr/>
            </a:pPr>
            <a:r>
              <a:rPr lang="en-US" sz="3500" b="1" i="0" u="none" strike="noStrike" cap="none" spc="0">
                <a:solidFill>
                  <a:schemeClr val="tx1"/>
                </a:solidFill>
                <a:latin typeface="+mj-lt"/>
                <a:ea typeface="+mj-ea"/>
                <a:cs typeface="+mj-cs"/>
              </a:rPr>
              <a:t>Darbuotojų požiūrio į korupciją apklausos rezultatai 2025</a:t>
            </a:r>
            <a:endParaRPr sz="3500"/>
          </a:p>
        </p:txBody>
      </p:sp>
      <p:graphicFrame>
        <p:nvGraphicFramePr>
          <p:cNvPr id="1930879214" name=""/>
          <p:cNvGraphicFramePr>
            <a:graphicFrameLocks xmlns:a="http://schemas.openxmlformats.org/drawingml/2006/main"/>
          </p:cNvGraphicFramePr>
          <p:nvPr/>
        </p:nvGraphicFramePr>
        <p:xfrm>
          <a:off x="25673" y="933254"/>
          <a:ext cx="4859430" cy="2865901"/>
        </p:xfrm>
        <a:graphic>
          <a:graphicData uri="http://schemas.openxmlformats.org/drawingml/2006/table">
            <a:tbl>
              <a:tblPr firstRow="1" firstCol="0" lastRow="0" lastCol="0" bandRow="1" bandCol="0">
                <a:tableStyleId>{5C22544A-7EE6-4342-B048-85BDC9FD1C3A}</a:tableStyleId>
              </a:tblPr>
              <a:tblGrid>
                <a:gridCol w="1615576"/>
                <a:gridCol w="1615576"/>
                <a:gridCol w="1615576"/>
              </a:tblGrid>
              <a:tr h="895374">
                <a:tc gridSpan="3">
                  <a:txBody>
                    <a:bodyPr/>
                    <a:p>
                      <a:pPr algn="ctr">
                        <a:defRPr/>
                      </a:pPr>
                      <a:r>
                        <a:rPr lang="en-US" sz="1400" b="1" i="0" u="none" strike="noStrike" cap="none" spc="0">
                          <a:solidFill>
                            <a:schemeClr val="lt1"/>
                          </a:solidFill>
                          <a:latin typeface="Arial"/>
                          <a:ea typeface="Arial"/>
                          <a:cs typeface="Arial"/>
                        </a:rPr>
                        <a:t>Ar esate susipažinęs (-usi) su VšĮ Kėdainių PSPC taikomomis korupcijos prevencijos priemonėmis?</a:t>
                      </a:r>
                      <a:endParaRPr sz="1400"/>
                    </a:p>
                  </a:txBody>
                  <a:tcPr/>
                </a:tc>
                <a:tc hMerge="1">
                  <a:txBody>
                    <a:bodyPr/>
                    <a:p>
                      <a:endParaRPr/>
                    </a:p>
                  </a:txBody>
                </a:tc>
                <a:tc hMerge="1">
                  <a:txBody>
                    <a:bodyPr/>
                    <a:p>
                      <a:endParaRPr/>
                    </a:p>
                  </a:txBody>
                </a:tc>
              </a:tr>
              <a:tr h="681170">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a:txBody>
                    <a:bodyPr/>
                    <a:p>
                      <a:pPr algn="ctr">
                        <a:defRPr/>
                      </a:pPr>
                      <a:r>
                        <a:rPr sz="1400" b="1" i="0" u="none">
                          <a:solidFill>
                            <a:srgbClr val="444444"/>
                          </a:solidFill>
                          <a:latin typeface="Arial"/>
                          <a:ea typeface="Arial"/>
                          <a:cs typeface="Arial"/>
                        </a:rPr>
                        <a:t>Kiekis</a:t>
                      </a:r>
                      <a:endParaRPr sz="1400"/>
                    </a:p>
                  </a:txBody>
                  <a:tcPr/>
                </a:tc>
                <a:tc>
                  <a:txBody>
                    <a:bodyPr/>
                    <a:p>
                      <a:pPr algn="ctr">
                        <a:defRPr/>
                      </a:pPr>
                      <a:r>
                        <a:rPr sz="1400" b="1" i="0" u="none">
                          <a:solidFill>
                            <a:srgbClr val="444444"/>
                          </a:solidFill>
                          <a:latin typeface="Arial"/>
                          <a:ea typeface="Arial"/>
                          <a:cs typeface="Arial"/>
                        </a:rPr>
                        <a:t>Santykis</a:t>
                      </a:r>
                      <a:endParaRPr sz="1400"/>
                    </a:p>
                  </a:txBody>
                  <a:tcPr/>
                </a:tc>
              </a:tr>
              <a:tr h="638329">
                <a:tc>
                  <a:txBody>
                    <a:bodyPr/>
                    <a:p>
                      <a:pPr algn="ctr">
                        <a:defRPr/>
                      </a:pPr>
                      <a:r>
                        <a:rPr lang="en-US" sz="1400" b="0" i="0" u="none" strike="noStrike" cap="none" spc="0">
                          <a:solidFill>
                            <a:srgbClr val="444444"/>
                          </a:solidFill>
                          <a:latin typeface="Arial"/>
                          <a:ea typeface="Arial"/>
                          <a:cs typeface="Arial"/>
                        </a:rPr>
                        <a:t>95% Taip</a:t>
                      </a:r>
                      <a:endParaRPr sz="1400"/>
                    </a:p>
                  </a:txBody>
                  <a:tcPr/>
                </a:tc>
                <a:tc>
                  <a:txBody>
                    <a:bodyPr/>
                    <a:p>
                      <a:pPr algn="ctr">
                        <a:defRPr/>
                      </a:pPr>
                      <a:r>
                        <a:rPr sz="1400" b="0" i="0" u="none">
                          <a:solidFill>
                            <a:srgbClr val="444444"/>
                          </a:solidFill>
                          <a:latin typeface="Arial"/>
                          <a:ea typeface="Arial"/>
                          <a:cs typeface="Arial"/>
                        </a:rPr>
                        <a:t>134</a:t>
                      </a:r>
                      <a:endParaRPr sz="1400"/>
                    </a:p>
                  </a:txBody>
                  <a:tcPr/>
                </a:tc>
                <a:tc>
                  <a:txBody>
                    <a:bodyPr/>
                    <a:p>
                      <a:pPr algn="ctr">
                        <a:defRPr/>
                      </a:pPr>
                      <a:r>
                        <a:rPr sz="1400" b="0" i="0" u="none">
                          <a:solidFill>
                            <a:srgbClr val="444444"/>
                          </a:solidFill>
                          <a:latin typeface="Arial"/>
                          <a:ea typeface="Arial"/>
                          <a:cs typeface="Arial"/>
                        </a:rPr>
                        <a:t> 95%</a:t>
                      </a:r>
                      <a:r>
                        <a:rPr sz="1400" b="0" i="0" u="none">
                          <a:solidFill>
                            <a:srgbClr val="444444"/>
                          </a:solidFill>
                          <a:latin typeface="Arial"/>
                          <a:ea typeface="Arial"/>
                          <a:cs typeface="Arial"/>
                        </a:rPr>
                        <a:t> </a:t>
                      </a:r>
                      <a:endParaRPr sz="1400"/>
                    </a:p>
                  </a:txBody>
                  <a:tcPr/>
                </a:tc>
              </a:tr>
              <a:tr h="638329">
                <a:tc>
                  <a:txBody>
                    <a:bodyPr/>
                    <a:p>
                      <a:pPr algn="ctr">
                        <a:defRPr/>
                      </a:pPr>
                      <a:r>
                        <a:rPr lang="en-US" sz="1400" b="0" i="0" u="none" strike="noStrike" cap="none" spc="0">
                          <a:solidFill>
                            <a:srgbClr val="444444"/>
                          </a:solidFill>
                          <a:latin typeface="Arial"/>
                          <a:ea typeface="Arial"/>
                          <a:cs typeface="Arial"/>
                        </a:rPr>
                        <a:t>5% Ne</a:t>
                      </a:r>
                      <a:endParaRPr sz="1400"/>
                    </a:p>
                  </a:txBody>
                  <a:tcPr/>
                </a:tc>
                <a:tc>
                  <a:txBody>
                    <a:bodyPr/>
                    <a:p>
                      <a:pPr algn="ctr">
                        <a:defRPr/>
                      </a:pPr>
                      <a:r>
                        <a:rPr sz="1400" b="0" i="0" u="none">
                          <a:solidFill>
                            <a:srgbClr val="444444"/>
                          </a:solidFill>
                          <a:latin typeface="Arial"/>
                          <a:ea typeface="Arial"/>
                          <a:cs typeface="Arial"/>
                        </a:rPr>
                        <a:t>7</a:t>
                      </a:r>
                      <a:endParaRPr sz="1400"/>
                    </a:p>
                  </a:txBody>
                  <a:tcPr/>
                </a:tc>
                <a:tc>
                  <a:txBody>
                    <a:bodyPr/>
                    <a:p>
                      <a:pPr algn="ctr">
                        <a:defRPr/>
                      </a:pPr>
                      <a:r>
                        <a:rPr sz="1400" b="0" i="0" u="none">
                          <a:solidFill>
                            <a:srgbClr val="444444"/>
                          </a:solidFill>
                          <a:latin typeface="Arial"/>
                          <a:ea typeface="Arial"/>
                          <a:cs typeface="Arial"/>
                        </a:rPr>
                        <a:t> 5%</a:t>
                      </a:r>
                      <a:r>
                        <a:rPr sz="1400" b="0" i="0" u="none">
                          <a:solidFill>
                            <a:srgbClr val="444444"/>
                          </a:solidFill>
                          <a:latin typeface="Arial"/>
                          <a:ea typeface="Arial"/>
                          <a:cs typeface="Arial"/>
                        </a:rPr>
                        <a:t> </a:t>
                      </a:r>
                      <a:endParaRPr sz="1400"/>
                    </a:p>
                  </a:txBody>
                  <a:tcPr/>
                </a:tc>
              </a:tr>
            </a:tbl>
          </a:graphicData>
        </a:graphic>
      </p:graphicFrame>
      <p:graphicFrame>
        <p:nvGraphicFramePr>
          <p:cNvPr id="1362568671" name=""/>
          <p:cNvGraphicFramePr>
            <a:graphicFrameLocks xmlns:a="http://schemas.openxmlformats.org/drawingml/2006/main"/>
          </p:cNvGraphicFramePr>
          <p:nvPr/>
        </p:nvGraphicFramePr>
        <p:xfrm>
          <a:off x="25673" y="3799156"/>
          <a:ext cx="4859429" cy="3072200"/>
        </p:xfrm>
        <a:graphic>
          <a:graphicData uri="http://schemas.openxmlformats.org/drawingml/2006/table">
            <a:tbl>
              <a:tblPr firstRow="1" firstCol="0" lastRow="0" lastCol="0" bandRow="1" bandCol="0">
                <a:tableStyleId>{5C22544A-7EE6-4342-B048-85BDC9FD1C3A}</a:tableStyleId>
              </a:tblPr>
              <a:tblGrid>
                <a:gridCol w="1615576"/>
                <a:gridCol w="1615576"/>
                <a:gridCol w="1615576"/>
              </a:tblGrid>
              <a:tr h="519931">
                <a:tc gridSpan="3">
                  <a:txBody>
                    <a:bodyPr/>
                    <a:p>
                      <a:pPr algn="ctr">
                        <a:defRPr/>
                      </a:pPr>
                      <a:r>
                        <a:rPr lang="en-US" sz="1400" b="1" i="0" u="none" strike="noStrike" cap="none" spc="0">
                          <a:solidFill>
                            <a:schemeClr val="lt1"/>
                          </a:solidFill>
                          <a:latin typeface="Arial"/>
                          <a:ea typeface="Arial"/>
                          <a:cs typeface="Arial"/>
                        </a:rPr>
                        <a:t>Ar Jūs asmeniškai praneštumėte apie Jums žinomą korupcijos atvejį?</a:t>
                      </a:r>
                      <a:endParaRPr sz="1400"/>
                    </a:p>
                  </a:txBody>
                  <a:tcPr/>
                </a:tc>
                <a:tc hMerge="1">
                  <a:txBody>
                    <a:bodyPr/>
                    <a:p>
                      <a:endParaRPr/>
                    </a:p>
                  </a:txBody>
                </a:tc>
                <a:tc hMerge="1">
                  <a:txBody>
                    <a:bodyPr/>
                    <a:p>
                      <a:endParaRPr/>
                    </a:p>
                  </a:txBody>
                </a:tc>
              </a:tr>
              <a:tr h="554826">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a:txBody>
                    <a:bodyPr/>
                    <a:p>
                      <a:pPr algn="ctr">
                        <a:defRPr/>
                      </a:pPr>
                      <a:r>
                        <a:rPr sz="1400" b="1" i="0" u="none">
                          <a:solidFill>
                            <a:srgbClr val="444444"/>
                          </a:solidFill>
                          <a:latin typeface="Arial"/>
                          <a:ea typeface="Arial"/>
                          <a:cs typeface="Arial"/>
                        </a:rPr>
                        <a:t>Kiekis</a:t>
                      </a:r>
                      <a:endParaRPr sz="1400"/>
                    </a:p>
                  </a:txBody>
                  <a:tcPr/>
                </a:tc>
                <a:tc>
                  <a:txBody>
                    <a:bodyPr/>
                    <a:p>
                      <a:pPr algn="ctr">
                        <a:defRPr/>
                      </a:pPr>
                      <a:r>
                        <a:rPr sz="1400" b="1" i="0" u="none">
                          <a:solidFill>
                            <a:srgbClr val="444444"/>
                          </a:solidFill>
                          <a:latin typeface="Arial"/>
                          <a:ea typeface="Arial"/>
                          <a:cs typeface="Arial"/>
                        </a:rPr>
                        <a:t>Santykis</a:t>
                      </a:r>
                      <a:endParaRPr sz="1400"/>
                    </a:p>
                  </a:txBody>
                  <a:tcPr/>
                </a:tc>
              </a:tr>
              <a:tr h="519931">
                <a:tc>
                  <a:txBody>
                    <a:bodyPr/>
                    <a:p>
                      <a:pPr algn="ctr">
                        <a:defRPr/>
                      </a:pPr>
                      <a:r>
                        <a:rPr sz="1400" b="0" i="0" u="none">
                          <a:solidFill>
                            <a:srgbClr val="444444"/>
                          </a:solidFill>
                          <a:latin typeface="Arial"/>
                          <a:ea typeface="Arial"/>
                          <a:cs typeface="Arial"/>
                        </a:rPr>
                        <a:t>50% Taip</a:t>
                      </a:r>
                      <a:endParaRPr sz="1400"/>
                    </a:p>
                  </a:txBody>
                  <a:tcPr/>
                </a:tc>
                <a:tc>
                  <a:txBody>
                    <a:bodyPr/>
                    <a:p>
                      <a:pPr algn="ctr">
                        <a:defRPr/>
                      </a:pPr>
                      <a:r>
                        <a:rPr sz="1400" b="0" i="0" u="none">
                          <a:solidFill>
                            <a:srgbClr val="444444"/>
                          </a:solidFill>
                          <a:latin typeface="Arial"/>
                          <a:ea typeface="Arial"/>
                          <a:cs typeface="Arial"/>
                        </a:rPr>
                        <a:t>70</a:t>
                      </a:r>
                      <a:endParaRPr sz="1400"/>
                    </a:p>
                  </a:txBody>
                  <a:tcPr/>
                </a:tc>
                <a:tc>
                  <a:txBody>
                    <a:bodyPr/>
                    <a:p>
                      <a:pPr algn="ctr">
                        <a:defRPr/>
                      </a:pPr>
                      <a:r>
                        <a:rPr sz="1400" b="0" i="0" u="none">
                          <a:solidFill>
                            <a:srgbClr val="444444"/>
                          </a:solidFill>
                          <a:latin typeface="Arial"/>
                          <a:ea typeface="Arial"/>
                          <a:cs typeface="Arial"/>
                        </a:rPr>
                        <a:t> 50%</a:t>
                      </a:r>
                      <a:r>
                        <a:rPr sz="1400" b="0" i="0" u="none">
                          <a:solidFill>
                            <a:srgbClr val="444444"/>
                          </a:solidFill>
                          <a:latin typeface="Arial"/>
                          <a:ea typeface="Arial"/>
                          <a:cs typeface="Arial"/>
                        </a:rPr>
                        <a:t> </a:t>
                      </a:r>
                      <a:endParaRPr sz="1400"/>
                    </a:p>
                  </a:txBody>
                  <a:tcPr/>
                </a:tc>
              </a:tr>
              <a:tr h="729300">
                <a:tc>
                  <a:txBody>
                    <a:bodyPr/>
                    <a:p>
                      <a:pPr algn="ctr">
                        <a:defRPr/>
                      </a:pPr>
                      <a:r>
                        <a:rPr sz="1400" b="0" i="0" u="none">
                          <a:solidFill>
                            <a:srgbClr val="444444"/>
                          </a:solidFill>
                          <a:latin typeface="Arial"/>
                          <a:ea typeface="Arial"/>
                          <a:cs typeface="Arial"/>
                        </a:rPr>
                        <a:t>33% Taip, jeigu niekas nesužinotų, kad pranešiau aš</a:t>
                      </a:r>
                      <a:endParaRPr sz="1400"/>
                    </a:p>
                  </a:txBody>
                  <a:tcPr/>
                </a:tc>
                <a:tc>
                  <a:txBody>
                    <a:bodyPr/>
                    <a:p>
                      <a:pPr algn="ctr">
                        <a:defRPr/>
                      </a:pPr>
                      <a:r>
                        <a:rPr sz="1400" b="0" i="0" u="none">
                          <a:solidFill>
                            <a:srgbClr val="444444"/>
                          </a:solidFill>
                          <a:latin typeface="Arial"/>
                          <a:ea typeface="Arial"/>
                          <a:cs typeface="Arial"/>
                        </a:rPr>
                        <a:t>47</a:t>
                      </a:r>
                      <a:endParaRPr sz="1400"/>
                    </a:p>
                  </a:txBody>
                  <a:tcPr/>
                </a:tc>
                <a:tc>
                  <a:txBody>
                    <a:bodyPr/>
                    <a:p>
                      <a:pPr algn="ctr">
                        <a:defRPr/>
                      </a:pPr>
                      <a:r>
                        <a:rPr sz="1400" b="0" i="0" u="none">
                          <a:solidFill>
                            <a:srgbClr val="444444"/>
                          </a:solidFill>
                          <a:latin typeface="Arial"/>
                          <a:ea typeface="Arial"/>
                          <a:cs typeface="Arial"/>
                        </a:rPr>
                        <a:t> 33%</a:t>
                      </a:r>
                      <a:r>
                        <a:rPr sz="1400" b="0" i="0" u="none">
                          <a:solidFill>
                            <a:srgbClr val="444444"/>
                          </a:solidFill>
                          <a:latin typeface="Arial"/>
                          <a:ea typeface="Arial"/>
                          <a:cs typeface="Arial"/>
                        </a:rPr>
                        <a:t> </a:t>
                      </a:r>
                      <a:endParaRPr sz="1400"/>
                    </a:p>
                  </a:txBody>
                  <a:tcPr/>
                </a:tc>
              </a:tr>
              <a:tr h="519931">
                <a:tc>
                  <a:txBody>
                    <a:bodyPr/>
                    <a:p>
                      <a:pPr algn="ctr">
                        <a:defRPr/>
                      </a:pPr>
                      <a:r>
                        <a:rPr sz="1400" b="0" i="0" u="none">
                          <a:solidFill>
                            <a:srgbClr val="444444"/>
                          </a:solidFill>
                          <a:latin typeface="Arial"/>
                          <a:ea typeface="Arial"/>
                          <a:cs typeface="Arial"/>
                        </a:rPr>
                        <a:t>17% Ne</a:t>
                      </a:r>
                      <a:endParaRPr sz="1400"/>
                    </a:p>
                  </a:txBody>
                  <a:tcPr/>
                </a:tc>
                <a:tc>
                  <a:txBody>
                    <a:bodyPr/>
                    <a:p>
                      <a:pPr algn="ctr">
                        <a:defRPr/>
                      </a:pPr>
                      <a:r>
                        <a:rPr sz="1400" b="0" i="0" u="none">
                          <a:solidFill>
                            <a:srgbClr val="444444"/>
                          </a:solidFill>
                          <a:latin typeface="Arial"/>
                          <a:ea typeface="Arial"/>
                          <a:cs typeface="Arial"/>
                        </a:rPr>
                        <a:t>24</a:t>
                      </a:r>
                      <a:endParaRPr sz="1400"/>
                    </a:p>
                  </a:txBody>
                  <a:tcPr/>
                </a:tc>
                <a:tc>
                  <a:txBody>
                    <a:bodyPr/>
                    <a:p>
                      <a:pPr algn="ctr">
                        <a:defRPr/>
                      </a:pPr>
                      <a:r>
                        <a:rPr sz="1400" b="0" i="0" u="none">
                          <a:solidFill>
                            <a:srgbClr val="444444"/>
                          </a:solidFill>
                          <a:latin typeface="Arial"/>
                          <a:ea typeface="Arial"/>
                          <a:cs typeface="Arial"/>
                        </a:rPr>
                        <a:t> 17%</a:t>
                      </a:r>
                      <a:r>
                        <a:rPr sz="1400" b="0" i="0" u="none">
                          <a:solidFill>
                            <a:srgbClr val="444444"/>
                          </a:solidFill>
                          <a:latin typeface="Arial"/>
                          <a:ea typeface="Arial"/>
                          <a:cs typeface="Arial"/>
                        </a:rPr>
                        <a:t> </a:t>
                      </a:r>
                      <a:endParaRPr sz="1400"/>
                    </a:p>
                  </a:txBody>
                  <a:tcPr/>
                </a:tc>
              </a:tr>
            </a:tbl>
          </a:graphicData>
        </a:graphic>
      </p:graphicFrame>
      <p:graphicFrame>
        <p:nvGraphicFramePr>
          <p:cNvPr id="2030100902" name=""/>
          <p:cNvGraphicFramePr>
            <a:graphicFrameLocks xmlns:a="http://schemas.openxmlformats.org/drawingml/2006/main"/>
          </p:cNvGraphicFramePr>
          <p:nvPr/>
        </p:nvGraphicFramePr>
        <p:xfrm>
          <a:off x="4885102" y="933254"/>
          <a:ext cx="4859429" cy="2865900"/>
        </p:xfrm>
        <a:graphic>
          <a:graphicData uri="http://schemas.openxmlformats.org/drawingml/2006/table">
            <a:tbl>
              <a:tblPr firstRow="1" firstCol="0" lastRow="0" lastCol="0" bandRow="1" bandCol="0">
                <a:tableStyleId>{5C22544A-7EE6-4342-B048-85BDC9FD1C3A}</a:tableStyleId>
              </a:tblPr>
              <a:tblGrid>
                <a:gridCol w="1371854"/>
                <a:gridCol w="1371854"/>
                <a:gridCol w="1371854"/>
              </a:tblGrid>
              <a:tr h="461456">
                <a:tc gridSpan="3">
                  <a:txBody>
                    <a:bodyPr/>
                    <a:p>
                      <a:pPr algn="ctr">
                        <a:defRPr/>
                      </a:pPr>
                      <a:r>
                        <a:rPr lang="en-US" sz="1400" b="1" i="0" u="none" strike="noStrike" cap="none" spc="0">
                          <a:solidFill>
                            <a:schemeClr val="lt1"/>
                          </a:solidFill>
                          <a:latin typeface="Arial"/>
                          <a:ea typeface="Arial"/>
                          <a:cs typeface="Arial"/>
                        </a:rPr>
                        <a:t>Ar apie tai, kad Jums ar Jūsų kolegai buvo siūlomas kyšis kam nors praneštumėte?</a:t>
                      </a:r>
                      <a:endParaRPr sz="1400"/>
                    </a:p>
                  </a:txBody>
                  <a:tcPr/>
                </a:tc>
                <a:tc hMerge="1">
                  <a:txBody>
                    <a:bodyPr/>
                    <a:p>
                      <a:endParaRPr/>
                    </a:p>
                  </a:txBody>
                </a:tc>
                <a:tc hMerge="1">
                  <a:txBody>
                    <a:bodyPr/>
                    <a:p>
                      <a:endParaRPr/>
                    </a:p>
                  </a:txBody>
                </a:tc>
              </a:tr>
              <a:tr h="383568">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a:txBody>
                    <a:bodyPr/>
                    <a:p>
                      <a:pPr algn="ctr">
                        <a:defRPr/>
                      </a:pPr>
                      <a:r>
                        <a:rPr sz="1400" b="1" i="0" u="none">
                          <a:solidFill>
                            <a:srgbClr val="444444"/>
                          </a:solidFill>
                          <a:latin typeface="Arial"/>
                          <a:ea typeface="Arial"/>
                          <a:cs typeface="Arial"/>
                        </a:rPr>
                        <a:t>Kiekis</a:t>
                      </a:r>
                      <a:endParaRPr sz="1400"/>
                    </a:p>
                  </a:txBody>
                  <a:tcPr/>
                </a:tc>
                <a:tc>
                  <a:txBody>
                    <a:bodyPr/>
                    <a:p>
                      <a:pPr algn="ctr">
                        <a:defRPr/>
                      </a:pPr>
                      <a:r>
                        <a:rPr sz="1400" b="1" i="0" u="none">
                          <a:solidFill>
                            <a:srgbClr val="444444"/>
                          </a:solidFill>
                          <a:latin typeface="Arial"/>
                          <a:ea typeface="Arial"/>
                          <a:cs typeface="Arial"/>
                        </a:rPr>
                        <a:t>Santykis</a:t>
                      </a:r>
                      <a:endParaRPr sz="1400"/>
                    </a:p>
                  </a:txBody>
                  <a:tcPr/>
                </a:tc>
              </a:tr>
              <a:tr h="333148">
                <a:tc>
                  <a:txBody>
                    <a:bodyPr/>
                    <a:p>
                      <a:pPr algn="ctr">
                        <a:defRPr/>
                      </a:pPr>
                      <a:r>
                        <a:rPr sz="1200" b="0" i="0" u="none">
                          <a:solidFill>
                            <a:srgbClr val="444444"/>
                          </a:solidFill>
                          <a:latin typeface="Arial"/>
                          <a:ea typeface="Arial"/>
                          <a:cs typeface="Arial"/>
                        </a:rPr>
                        <a:t>38% Taip</a:t>
                      </a:r>
                      <a:endParaRPr/>
                    </a:p>
                  </a:txBody>
                  <a:tcPr/>
                </a:tc>
                <a:tc>
                  <a:txBody>
                    <a:bodyPr/>
                    <a:p>
                      <a:pPr algn="ctr">
                        <a:defRPr/>
                      </a:pPr>
                      <a:r>
                        <a:rPr sz="1200" b="0" i="0" u="none">
                          <a:solidFill>
                            <a:srgbClr val="444444"/>
                          </a:solidFill>
                          <a:latin typeface="Arial"/>
                          <a:ea typeface="Arial"/>
                          <a:cs typeface="Arial"/>
                        </a:rPr>
                        <a:t>54</a:t>
                      </a:r>
                      <a:endParaRPr/>
                    </a:p>
                  </a:txBody>
                  <a:tcPr/>
                </a:tc>
                <a:tc>
                  <a:txBody>
                    <a:bodyPr/>
                    <a:p>
                      <a:pPr algn="ctr">
                        <a:defRPr/>
                      </a:pPr>
                      <a:r>
                        <a:rPr sz="1200" b="0" i="0" u="none">
                          <a:solidFill>
                            <a:srgbClr val="444444"/>
                          </a:solidFill>
                          <a:latin typeface="Arial"/>
                          <a:ea typeface="Arial"/>
                          <a:cs typeface="Arial"/>
                        </a:rPr>
                        <a:t> 38%</a:t>
                      </a:r>
                      <a:r>
                        <a:rPr sz="1200" b="0" i="0" u="none">
                          <a:solidFill>
                            <a:srgbClr val="444444"/>
                          </a:solidFill>
                          <a:latin typeface="Arial"/>
                          <a:ea typeface="Arial"/>
                          <a:cs typeface="Arial"/>
                        </a:rPr>
                        <a:t> </a:t>
                      </a:r>
                      <a:endParaRPr/>
                    </a:p>
                  </a:txBody>
                  <a:tcPr/>
                </a:tc>
              </a:tr>
              <a:tr h="538117">
                <a:tc>
                  <a:txBody>
                    <a:bodyPr/>
                    <a:p>
                      <a:pPr algn="ctr">
                        <a:defRPr/>
                      </a:pPr>
                      <a:r>
                        <a:rPr sz="1200" b="0" i="0" u="none">
                          <a:solidFill>
                            <a:srgbClr val="444444"/>
                          </a:solidFill>
                          <a:latin typeface="Arial"/>
                          <a:ea typeface="Arial"/>
                          <a:cs typeface="Arial"/>
                        </a:rPr>
                        <a:t>33% Taip, jeigu niekas nesužinotų, kad pranešiau aš</a:t>
                      </a:r>
                      <a:endParaRPr/>
                    </a:p>
                  </a:txBody>
                  <a:tcPr/>
                </a:tc>
                <a:tc>
                  <a:txBody>
                    <a:bodyPr/>
                    <a:p>
                      <a:pPr algn="ctr">
                        <a:defRPr/>
                      </a:pPr>
                      <a:r>
                        <a:rPr sz="1200" b="0" i="0" u="none">
                          <a:solidFill>
                            <a:srgbClr val="444444"/>
                          </a:solidFill>
                          <a:latin typeface="Arial"/>
                          <a:ea typeface="Arial"/>
                          <a:cs typeface="Arial"/>
                        </a:rPr>
                        <a:t>47</a:t>
                      </a:r>
                      <a:endParaRPr/>
                    </a:p>
                  </a:txBody>
                  <a:tcPr/>
                </a:tc>
                <a:tc>
                  <a:txBody>
                    <a:bodyPr/>
                    <a:p>
                      <a:pPr algn="ctr">
                        <a:defRPr/>
                      </a:pPr>
                      <a:r>
                        <a:rPr sz="1200" b="0" i="0" u="none">
                          <a:solidFill>
                            <a:srgbClr val="444444"/>
                          </a:solidFill>
                          <a:latin typeface="Arial"/>
                          <a:ea typeface="Arial"/>
                          <a:cs typeface="Arial"/>
                        </a:rPr>
                        <a:t> 33%</a:t>
                      </a:r>
                      <a:r>
                        <a:rPr sz="1200" b="0" i="0" u="none">
                          <a:solidFill>
                            <a:srgbClr val="444444"/>
                          </a:solidFill>
                          <a:latin typeface="Arial"/>
                          <a:ea typeface="Arial"/>
                          <a:cs typeface="Arial"/>
                        </a:rPr>
                        <a:t> </a:t>
                      </a:r>
                      <a:endParaRPr/>
                    </a:p>
                  </a:txBody>
                  <a:tcPr/>
                </a:tc>
              </a:tr>
              <a:tr h="333148">
                <a:tc>
                  <a:txBody>
                    <a:bodyPr/>
                    <a:p>
                      <a:pPr algn="ctr">
                        <a:defRPr/>
                      </a:pPr>
                      <a:r>
                        <a:rPr sz="1200" b="0" i="0" u="none">
                          <a:solidFill>
                            <a:srgbClr val="444444"/>
                          </a:solidFill>
                          <a:latin typeface="Arial"/>
                          <a:ea typeface="Arial"/>
                          <a:cs typeface="Arial"/>
                        </a:rPr>
                        <a:t>27% Ne</a:t>
                      </a:r>
                      <a:endParaRPr/>
                    </a:p>
                  </a:txBody>
                  <a:tcPr/>
                </a:tc>
                <a:tc>
                  <a:txBody>
                    <a:bodyPr/>
                    <a:p>
                      <a:pPr algn="ctr">
                        <a:defRPr/>
                      </a:pPr>
                      <a:r>
                        <a:rPr sz="1200" b="0" i="0" u="none">
                          <a:solidFill>
                            <a:srgbClr val="444444"/>
                          </a:solidFill>
                          <a:latin typeface="Arial"/>
                          <a:ea typeface="Arial"/>
                          <a:cs typeface="Arial"/>
                        </a:rPr>
                        <a:t>38</a:t>
                      </a:r>
                      <a:endParaRPr/>
                    </a:p>
                  </a:txBody>
                  <a:tcPr/>
                </a:tc>
                <a:tc>
                  <a:txBody>
                    <a:bodyPr/>
                    <a:p>
                      <a:pPr algn="ctr">
                        <a:defRPr/>
                      </a:pPr>
                      <a:r>
                        <a:rPr sz="1200" b="0" i="0" u="none">
                          <a:solidFill>
                            <a:srgbClr val="444444"/>
                          </a:solidFill>
                          <a:latin typeface="Arial"/>
                          <a:ea typeface="Arial"/>
                          <a:cs typeface="Arial"/>
                        </a:rPr>
                        <a:t> 27%</a:t>
                      </a:r>
                      <a:r>
                        <a:rPr sz="1200" b="0" i="0" u="none">
                          <a:solidFill>
                            <a:srgbClr val="444444"/>
                          </a:solidFill>
                          <a:latin typeface="Arial"/>
                          <a:ea typeface="Arial"/>
                          <a:cs typeface="Arial"/>
                        </a:rPr>
                        <a:t> </a:t>
                      </a:r>
                      <a:endParaRPr/>
                    </a:p>
                  </a:txBody>
                  <a:tcPr/>
                </a:tc>
              </a:tr>
              <a:tr h="333148">
                <a:tc>
                  <a:txBody>
                    <a:bodyPr/>
                    <a:p>
                      <a:pPr algn="ctr">
                        <a:defRPr/>
                      </a:pPr>
                      <a:r>
                        <a:rPr sz="1200" b="0" i="0" u="none">
                          <a:solidFill>
                            <a:srgbClr val="444444"/>
                          </a:solidFill>
                          <a:latin typeface="Arial"/>
                          <a:ea typeface="Arial"/>
                          <a:cs typeface="Arial"/>
                        </a:rPr>
                        <a:t>1% Neatsakė į klausimą</a:t>
                      </a:r>
                      <a:endParaRPr/>
                    </a:p>
                  </a:txBody>
                  <a:tcPr/>
                </a:tc>
                <a:tc>
                  <a:txBody>
                    <a:bodyPr/>
                    <a:p>
                      <a:pPr algn="ctr">
                        <a:defRPr/>
                      </a:pPr>
                      <a:r>
                        <a:rPr sz="1200" b="0" i="0" u="none">
                          <a:solidFill>
                            <a:srgbClr val="444444"/>
                          </a:solidFill>
                          <a:latin typeface="Arial"/>
                          <a:ea typeface="Arial"/>
                          <a:cs typeface="Arial"/>
                        </a:rPr>
                        <a:t>2</a:t>
                      </a:r>
                      <a:endParaRPr/>
                    </a:p>
                  </a:txBody>
                  <a:tcPr/>
                </a:tc>
                <a:tc>
                  <a:txBody>
                    <a:bodyPr/>
                    <a:p>
                      <a:pPr algn="ctr">
                        <a:defRPr/>
                      </a:pPr>
                      <a:r>
                        <a:rPr sz="1200" b="0" i="0" u="none">
                          <a:solidFill>
                            <a:srgbClr val="444444"/>
                          </a:solidFill>
                          <a:latin typeface="Arial"/>
                          <a:ea typeface="Arial"/>
                          <a:cs typeface="Arial"/>
                        </a:rPr>
                        <a:t> 1%</a:t>
                      </a:r>
                      <a:r>
                        <a:rPr sz="1200" b="0" i="0" u="none">
                          <a:solidFill>
                            <a:srgbClr val="444444"/>
                          </a:solidFill>
                          <a:latin typeface="Arial"/>
                          <a:ea typeface="Arial"/>
                          <a:cs typeface="Arial"/>
                        </a:rPr>
                        <a:t> </a:t>
                      </a:r>
                      <a:endParaRPr/>
                    </a:p>
                  </a:txBody>
                  <a:tcPr/>
                </a:tc>
              </a:tr>
            </a:tbl>
          </a:graphicData>
        </a:graphic>
      </p:graphicFrame>
      <p:graphicFrame>
        <p:nvGraphicFramePr>
          <p:cNvPr id="1656760587" name=""/>
          <p:cNvGraphicFramePr>
            <a:graphicFrameLocks xmlns:a="http://schemas.openxmlformats.org/drawingml/2006/main"/>
          </p:cNvGraphicFramePr>
          <p:nvPr/>
        </p:nvGraphicFramePr>
        <p:xfrm>
          <a:off x="9013365" y="933254"/>
          <a:ext cx="3065858" cy="2517620"/>
        </p:xfrm>
        <a:graphic>
          <a:graphicData uri="http://schemas.openxmlformats.org/drawingml/2006/table">
            <a:tbl>
              <a:tblPr firstRow="1" firstCol="0" lastRow="0" lastCol="0" bandRow="1" bandCol="0">
                <a:tableStyleId>{5C22544A-7EE6-4342-B048-85BDC9FD1C3A}</a:tableStyleId>
              </a:tblPr>
              <a:tblGrid>
                <a:gridCol w="1054099"/>
                <a:gridCol w="1054099"/>
                <a:gridCol w="1054099"/>
              </a:tblGrid>
              <a:tr h="726411">
                <a:tc gridSpan="3">
                  <a:txBody>
                    <a:bodyPr/>
                    <a:p>
                      <a:pPr algn="ctr">
                        <a:defRPr/>
                      </a:pPr>
                      <a:r>
                        <a:rPr lang="en-US" sz="1400" b="1" i="0" u="none" strike="noStrike" cap="none" spc="0">
                          <a:solidFill>
                            <a:schemeClr val="lt1"/>
                          </a:solidFill>
                          <a:latin typeface="Arial"/>
                          <a:ea typeface="Arial"/>
                          <a:cs typeface="Arial"/>
                        </a:rPr>
                        <a:t>Ar manote, kad VšĮ Kėdainių PSPC yra paplitusi korupcija?</a:t>
                      </a:r>
                      <a:endParaRPr sz="1400"/>
                    </a:p>
                  </a:txBody>
                  <a:tcPr/>
                </a:tc>
                <a:tc hMerge="1">
                  <a:txBody>
                    <a:bodyPr/>
                    <a:p>
                      <a:endParaRPr/>
                    </a:p>
                  </a:txBody>
                </a:tc>
                <a:tc hMerge="1">
                  <a:txBody>
                    <a:bodyPr/>
                    <a:p>
                      <a:endParaRPr/>
                    </a:p>
                  </a:txBody>
                </a:tc>
              </a:tr>
              <a:tr h="596485">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a:txBody>
                    <a:bodyPr/>
                    <a:p>
                      <a:pPr algn="ctr">
                        <a:defRPr/>
                      </a:pPr>
                      <a:r>
                        <a:rPr sz="1400" b="1" i="0" u="none">
                          <a:solidFill>
                            <a:srgbClr val="444444"/>
                          </a:solidFill>
                          <a:latin typeface="Arial"/>
                          <a:ea typeface="Arial"/>
                          <a:cs typeface="Arial"/>
                        </a:rPr>
                        <a:t>Kiekis</a:t>
                      </a:r>
                      <a:endParaRPr sz="1400"/>
                    </a:p>
                  </a:txBody>
                  <a:tcPr/>
                </a:tc>
                <a:tc>
                  <a:txBody>
                    <a:bodyPr/>
                    <a:p>
                      <a:pPr algn="ctr">
                        <a:defRPr/>
                      </a:pPr>
                      <a:r>
                        <a:rPr sz="1400" b="1" i="0" u="none">
                          <a:solidFill>
                            <a:srgbClr val="444444"/>
                          </a:solidFill>
                          <a:latin typeface="Arial"/>
                          <a:ea typeface="Arial"/>
                          <a:cs typeface="Arial"/>
                        </a:rPr>
                        <a:t>Santykis</a:t>
                      </a:r>
                      <a:endParaRPr sz="1400"/>
                    </a:p>
                  </a:txBody>
                  <a:tcPr/>
                </a:tc>
              </a:tr>
              <a:tr h="523495">
                <a:tc>
                  <a:txBody>
                    <a:bodyPr/>
                    <a:p>
                      <a:pPr algn="ctr">
                        <a:defRPr/>
                      </a:pPr>
                      <a:r>
                        <a:rPr sz="1200" b="0" i="0" u="none">
                          <a:solidFill>
                            <a:srgbClr val="444444"/>
                          </a:solidFill>
                          <a:latin typeface="Arial"/>
                          <a:ea typeface="Arial"/>
                          <a:cs typeface="Arial"/>
                        </a:rPr>
                        <a:t>94% Ne</a:t>
                      </a:r>
                      <a:endParaRPr/>
                    </a:p>
                  </a:txBody>
                  <a:tcPr/>
                </a:tc>
                <a:tc>
                  <a:txBody>
                    <a:bodyPr/>
                    <a:p>
                      <a:pPr algn="ctr">
                        <a:defRPr/>
                      </a:pPr>
                      <a:r>
                        <a:rPr sz="1200" b="0" i="0" u="none">
                          <a:solidFill>
                            <a:srgbClr val="444444"/>
                          </a:solidFill>
                          <a:latin typeface="Arial"/>
                          <a:ea typeface="Arial"/>
                          <a:cs typeface="Arial"/>
                        </a:rPr>
                        <a:t>132</a:t>
                      </a:r>
                      <a:endParaRPr/>
                    </a:p>
                  </a:txBody>
                  <a:tcPr/>
                </a:tc>
                <a:tc>
                  <a:txBody>
                    <a:bodyPr/>
                    <a:p>
                      <a:pPr algn="ctr">
                        <a:defRPr/>
                      </a:pPr>
                      <a:r>
                        <a:rPr sz="1200" b="0" i="0" u="none">
                          <a:solidFill>
                            <a:srgbClr val="444444"/>
                          </a:solidFill>
                          <a:latin typeface="Arial"/>
                          <a:ea typeface="Arial"/>
                          <a:cs typeface="Arial"/>
                        </a:rPr>
                        <a:t> 94%</a:t>
                      </a:r>
                      <a:r>
                        <a:rPr sz="1200" b="0" i="0" u="none">
                          <a:solidFill>
                            <a:srgbClr val="444444"/>
                          </a:solidFill>
                          <a:latin typeface="Arial"/>
                          <a:ea typeface="Arial"/>
                          <a:cs typeface="Arial"/>
                        </a:rPr>
                        <a:t> </a:t>
                      </a:r>
                      <a:endParaRPr/>
                    </a:p>
                  </a:txBody>
                  <a:tcPr/>
                </a:tc>
              </a:tr>
              <a:tr h="523495">
                <a:tc>
                  <a:txBody>
                    <a:bodyPr/>
                    <a:p>
                      <a:pPr algn="ctr">
                        <a:defRPr/>
                      </a:pPr>
                      <a:r>
                        <a:rPr sz="1200" b="0" i="0" u="none">
                          <a:solidFill>
                            <a:srgbClr val="444444"/>
                          </a:solidFill>
                          <a:latin typeface="Arial"/>
                          <a:ea typeface="Arial"/>
                          <a:cs typeface="Arial"/>
                        </a:rPr>
                        <a:t>5% Taip</a:t>
                      </a:r>
                      <a:endParaRPr/>
                    </a:p>
                  </a:txBody>
                  <a:tcPr/>
                </a:tc>
                <a:tc>
                  <a:txBody>
                    <a:bodyPr/>
                    <a:p>
                      <a:pPr algn="ctr">
                        <a:defRPr/>
                      </a:pPr>
                      <a:r>
                        <a:rPr sz="1200" b="0" i="0" u="none">
                          <a:solidFill>
                            <a:srgbClr val="444444"/>
                          </a:solidFill>
                          <a:latin typeface="Arial"/>
                          <a:ea typeface="Arial"/>
                          <a:cs typeface="Arial"/>
                        </a:rPr>
                        <a:t>7</a:t>
                      </a:r>
                      <a:endParaRPr/>
                    </a:p>
                  </a:txBody>
                  <a:tcPr/>
                </a:tc>
                <a:tc>
                  <a:txBody>
                    <a:bodyPr/>
                    <a:p>
                      <a:pPr algn="ctr">
                        <a:defRPr/>
                      </a:pPr>
                      <a:r>
                        <a:rPr sz="1200" b="0" i="0" u="none">
                          <a:solidFill>
                            <a:srgbClr val="444444"/>
                          </a:solidFill>
                          <a:latin typeface="Arial"/>
                          <a:ea typeface="Arial"/>
                          <a:cs typeface="Arial"/>
                        </a:rPr>
                        <a:t> 5%</a:t>
                      </a:r>
                      <a:r>
                        <a:rPr sz="1200" b="0" i="0" u="none">
                          <a:solidFill>
                            <a:srgbClr val="444444"/>
                          </a:solidFill>
                          <a:latin typeface="Arial"/>
                          <a:ea typeface="Arial"/>
                          <a:cs typeface="Arial"/>
                        </a:rPr>
                        <a:t> </a:t>
                      </a:r>
                      <a:endParaRPr/>
                    </a:p>
                  </a:txBody>
                  <a:tcPr/>
                </a:tc>
              </a:tr>
            </a:tbl>
          </a:graphicData>
        </a:graphic>
      </p:graphicFrame>
      <p:graphicFrame>
        <p:nvGraphicFramePr>
          <p:cNvPr id="656177332" name=""/>
          <p:cNvGraphicFramePr>
            <a:graphicFrameLocks xmlns:a="http://schemas.openxmlformats.org/drawingml/2006/main"/>
          </p:cNvGraphicFramePr>
          <p:nvPr/>
        </p:nvGraphicFramePr>
        <p:xfrm>
          <a:off x="4885103" y="3906945"/>
          <a:ext cx="4859428" cy="2856621"/>
        </p:xfrm>
        <a:graphic>
          <a:graphicData uri="http://schemas.openxmlformats.org/drawingml/2006/table">
            <a:tbl>
              <a:tblPr firstRow="1" firstCol="0" lastRow="0" lastCol="0" bandRow="1" bandCol="0">
                <a:tableStyleId>{5C22544A-7EE6-4342-B048-85BDC9FD1C3A}</a:tableStyleId>
              </a:tblPr>
              <a:tblGrid>
                <a:gridCol w="1371853"/>
                <a:gridCol w="1371853"/>
                <a:gridCol w="1371853"/>
              </a:tblGrid>
              <a:tr h="538369">
                <a:tc gridSpan="3">
                  <a:txBody>
                    <a:bodyPr/>
                    <a:p>
                      <a:pPr algn="ctr">
                        <a:defRPr/>
                      </a:pPr>
                      <a:r>
                        <a:rPr lang="en-US" sz="1400" b="1" i="0" u="none" strike="noStrike" cap="none" spc="0">
                          <a:solidFill>
                            <a:schemeClr val="lt1"/>
                          </a:solidFill>
                          <a:latin typeface="Arial"/>
                          <a:ea typeface="Arial"/>
                          <a:cs typeface="Arial"/>
                        </a:rPr>
                        <a:t>Ar yra buvę situacijų, kai Jums ar Jūsų kolegai buvo siūlomas kyšis?</a:t>
                      </a:r>
                      <a:endParaRPr sz="1400"/>
                    </a:p>
                  </a:txBody>
                  <a:tcPr/>
                </a:tc>
                <a:tc hMerge="1">
                  <a:txBody>
                    <a:bodyPr/>
                    <a:p>
                      <a:endParaRPr/>
                    </a:p>
                  </a:txBody>
                </a:tc>
                <a:tc hMerge="1">
                  <a:txBody>
                    <a:bodyPr/>
                    <a:p>
                      <a:endParaRPr/>
                    </a:p>
                  </a:txBody>
                </a:tc>
              </a:tr>
              <a:tr h="599312">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a:txBody>
                    <a:bodyPr/>
                    <a:p>
                      <a:pPr algn="ctr">
                        <a:defRPr/>
                      </a:pPr>
                      <a:r>
                        <a:rPr sz="1400" b="1" i="0" u="none">
                          <a:solidFill>
                            <a:srgbClr val="444444"/>
                          </a:solidFill>
                          <a:latin typeface="Arial"/>
                          <a:ea typeface="Arial"/>
                          <a:cs typeface="Arial"/>
                        </a:rPr>
                        <a:t>Kiekis</a:t>
                      </a:r>
                      <a:endParaRPr sz="1400"/>
                    </a:p>
                  </a:txBody>
                  <a:tcPr/>
                </a:tc>
                <a:tc>
                  <a:txBody>
                    <a:bodyPr/>
                    <a:p>
                      <a:pPr algn="ctr">
                        <a:defRPr/>
                      </a:pPr>
                      <a:r>
                        <a:rPr sz="1400" b="1" i="0" u="none">
                          <a:solidFill>
                            <a:srgbClr val="444444"/>
                          </a:solidFill>
                          <a:latin typeface="Arial"/>
                          <a:ea typeface="Arial"/>
                          <a:cs typeface="Arial"/>
                        </a:rPr>
                        <a:t>Santykis</a:t>
                      </a:r>
                      <a:endParaRPr sz="1400"/>
                    </a:p>
                  </a:txBody>
                  <a:tcPr/>
                </a:tc>
              </a:tr>
              <a:tr h="538369">
                <a:tc>
                  <a:txBody>
                    <a:bodyPr/>
                    <a:p>
                      <a:pPr algn="ctr">
                        <a:defRPr/>
                      </a:pPr>
                      <a:r>
                        <a:rPr sz="1200" b="0" i="0" u="none">
                          <a:solidFill>
                            <a:srgbClr val="444444"/>
                          </a:solidFill>
                          <a:latin typeface="Arial"/>
                          <a:ea typeface="Arial"/>
                          <a:cs typeface="Arial"/>
                        </a:rPr>
                        <a:t>82% Ne</a:t>
                      </a:r>
                      <a:endParaRPr/>
                    </a:p>
                  </a:txBody>
                  <a:tcPr/>
                </a:tc>
                <a:tc>
                  <a:txBody>
                    <a:bodyPr/>
                    <a:p>
                      <a:pPr algn="ctr">
                        <a:defRPr/>
                      </a:pPr>
                      <a:r>
                        <a:rPr sz="1200" b="0" i="0" u="none">
                          <a:solidFill>
                            <a:srgbClr val="444444"/>
                          </a:solidFill>
                          <a:latin typeface="Arial"/>
                          <a:ea typeface="Arial"/>
                          <a:cs typeface="Arial"/>
                        </a:rPr>
                        <a:t>116</a:t>
                      </a:r>
                      <a:endParaRPr/>
                    </a:p>
                  </a:txBody>
                  <a:tcPr/>
                </a:tc>
                <a:tc>
                  <a:txBody>
                    <a:bodyPr/>
                    <a:p>
                      <a:pPr algn="ctr">
                        <a:defRPr/>
                      </a:pPr>
                      <a:r>
                        <a:rPr sz="1200" b="0" i="0" u="none">
                          <a:solidFill>
                            <a:srgbClr val="444444"/>
                          </a:solidFill>
                          <a:latin typeface="Arial"/>
                          <a:ea typeface="Arial"/>
                          <a:cs typeface="Arial"/>
                        </a:rPr>
                        <a:t> 82%</a:t>
                      </a:r>
                      <a:r>
                        <a:rPr sz="1200" b="0" i="0" u="none">
                          <a:solidFill>
                            <a:srgbClr val="444444"/>
                          </a:solidFill>
                          <a:latin typeface="Arial"/>
                          <a:ea typeface="Arial"/>
                          <a:cs typeface="Arial"/>
                        </a:rPr>
                        <a:t> </a:t>
                      </a:r>
                      <a:endParaRPr/>
                    </a:p>
                  </a:txBody>
                  <a:tcPr/>
                </a:tc>
              </a:tr>
              <a:tr h="749992">
                <a:tc>
                  <a:txBody>
                    <a:bodyPr/>
                    <a:p>
                      <a:pPr algn="ctr">
                        <a:defRPr/>
                      </a:pPr>
                      <a:r>
                        <a:rPr sz="1200" b="0" i="0" u="none">
                          <a:solidFill>
                            <a:srgbClr val="444444"/>
                          </a:solidFill>
                          <a:latin typeface="Arial"/>
                          <a:ea typeface="Arial"/>
                          <a:cs typeface="Arial"/>
                        </a:rPr>
                        <a:t>16% Taip</a:t>
                      </a:r>
                      <a:endParaRPr/>
                    </a:p>
                  </a:txBody>
                  <a:tcPr/>
                </a:tc>
                <a:tc>
                  <a:txBody>
                    <a:bodyPr/>
                    <a:p>
                      <a:pPr algn="ctr">
                        <a:defRPr/>
                      </a:pPr>
                      <a:r>
                        <a:rPr sz="1200" b="0" i="0" u="none">
                          <a:solidFill>
                            <a:srgbClr val="444444"/>
                          </a:solidFill>
                          <a:latin typeface="Arial"/>
                          <a:ea typeface="Arial"/>
                          <a:cs typeface="Arial"/>
                        </a:rPr>
                        <a:t>22</a:t>
                      </a:r>
                      <a:endParaRPr/>
                    </a:p>
                  </a:txBody>
                  <a:tcPr/>
                </a:tc>
                <a:tc>
                  <a:txBody>
                    <a:bodyPr/>
                    <a:p>
                      <a:pPr algn="ctr">
                        <a:defRPr/>
                      </a:pPr>
                      <a:r>
                        <a:rPr sz="1200" b="0" i="0" u="none">
                          <a:solidFill>
                            <a:srgbClr val="444444"/>
                          </a:solidFill>
                          <a:latin typeface="Arial"/>
                          <a:ea typeface="Arial"/>
                          <a:cs typeface="Arial"/>
                        </a:rPr>
                        <a:t> 16%</a:t>
                      </a:r>
                      <a:r>
                        <a:rPr sz="1200" b="0" i="0" u="none">
                          <a:solidFill>
                            <a:srgbClr val="444444"/>
                          </a:solidFill>
                          <a:latin typeface="Arial"/>
                          <a:ea typeface="Arial"/>
                          <a:cs typeface="Arial"/>
                        </a:rPr>
                        <a:t> </a:t>
                      </a:r>
                      <a:endParaRPr/>
                    </a:p>
                  </a:txBody>
                  <a:tcPr/>
                </a:tc>
              </a:tr>
              <a:tr h="538369">
                <a:tc>
                  <a:txBody>
                    <a:bodyPr/>
                    <a:p>
                      <a:pPr algn="ctr">
                        <a:defRPr/>
                      </a:pPr>
                      <a:r>
                        <a:rPr sz="1200" b="0" i="0" u="none">
                          <a:solidFill>
                            <a:srgbClr val="444444"/>
                          </a:solidFill>
                          <a:latin typeface="Arial"/>
                          <a:ea typeface="Arial"/>
                          <a:cs typeface="Arial"/>
                        </a:rPr>
                        <a:t>2% Neatsakė į klausimą</a:t>
                      </a:r>
                      <a:endParaRPr/>
                    </a:p>
                  </a:txBody>
                  <a:tcPr/>
                </a:tc>
                <a:tc>
                  <a:txBody>
                    <a:bodyPr/>
                    <a:p>
                      <a:pPr algn="ctr">
                        <a:defRPr/>
                      </a:pPr>
                      <a:r>
                        <a:rPr sz="1200" b="0" i="0" u="none">
                          <a:solidFill>
                            <a:srgbClr val="444444"/>
                          </a:solidFill>
                          <a:latin typeface="Arial"/>
                          <a:ea typeface="Arial"/>
                          <a:cs typeface="Arial"/>
                        </a:rPr>
                        <a:t>3</a:t>
                      </a:r>
                      <a:endParaRPr/>
                    </a:p>
                  </a:txBody>
                  <a:tcPr/>
                </a:tc>
                <a:tc>
                  <a:txBody>
                    <a:bodyPr/>
                    <a:p>
                      <a:pPr algn="ctr">
                        <a:defRPr/>
                      </a:pPr>
                      <a:r>
                        <a:rPr sz="1200" b="0" i="0" u="none">
                          <a:solidFill>
                            <a:srgbClr val="444444"/>
                          </a:solidFill>
                          <a:latin typeface="Arial"/>
                          <a:ea typeface="Arial"/>
                          <a:cs typeface="Arial"/>
                        </a:rPr>
                        <a:t> 2%</a:t>
                      </a:r>
                      <a:r>
                        <a:rPr sz="1200" b="0" i="0" u="none">
                          <a:solidFill>
                            <a:srgbClr val="444444"/>
                          </a:solidFill>
                          <a:latin typeface="Arial"/>
                          <a:ea typeface="Arial"/>
                          <a:cs typeface="Arial"/>
                        </a:rPr>
                        <a:t> </a:t>
                      </a:r>
                      <a:endParaRPr/>
                    </a:p>
                  </a:txBody>
                  <a:tcPr/>
                </a:tc>
              </a:tr>
            </a:tbl>
          </a:graphicData>
        </a:graphic>
      </p:graphicFrame>
      <p:graphicFrame>
        <p:nvGraphicFramePr>
          <p:cNvPr id="1387528494" name=""/>
          <p:cNvGraphicFramePr>
            <a:graphicFrameLocks xmlns:a="http://schemas.openxmlformats.org/drawingml/2006/main"/>
          </p:cNvGraphicFramePr>
          <p:nvPr/>
        </p:nvGraphicFramePr>
        <p:xfrm>
          <a:off x="9013365" y="3303140"/>
          <a:ext cx="3388454" cy="3437549"/>
        </p:xfrm>
        <a:graphic>
          <a:graphicData uri="http://schemas.openxmlformats.org/drawingml/2006/table">
            <a:tbl>
              <a:tblPr firstRow="1" firstCol="0" lastRow="0" lastCol="0" bandRow="1" bandCol="0">
                <a:tableStyleId>{5C22544A-7EE6-4342-B048-85BDC9FD1C3A}</a:tableStyleId>
              </a:tblPr>
              <a:tblGrid>
                <a:gridCol w="1125251"/>
                <a:gridCol w="1125251"/>
                <a:gridCol w="1125251"/>
              </a:tblGrid>
              <a:tr h="752048">
                <a:tc gridSpan="3">
                  <a:txBody>
                    <a:bodyPr/>
                    <a:p>
                      <a:pPr algn="ctr">
                        <a:defRPr/>
                      </a:pPr>
                      <a:r>
                        <a:rPr lang="en-US" sz="1400" b="1" i="0" u="none" strike="noStrike" cap="none" spc="0">
                          <a:solidFill>
                            <a:schemeClr val="lt1"/>
                          </a:solidFill>
                          <a:latin typeface="Arial"/>
                          <a:ea typeface="Arial"/>
                          <a:cs typeface="Arial"/>
                        </a:rPr>
                        <a:t>Ar apie tai, kad Jums ar Jūsų kolegai buvo siūlomas kyšis kam nors pranešėte?</a:t>
                      </a:r>
                      <a:endParaRPr sz="1400"/>
                    </a:p>
                  </a:txBody>
                  <a:tcPr/>
                </a:tc>
                <a:tc hMerge="1">
                  <a:txBody>
                    <a:bodyPr/>
                    <a:p>
                      <a:endParaRPr/>
                    </a:p>
                  </a:txBody>
                </a:tc>
                <a:tc hMerge="1">
                  <a:txBody>
                    <a:bodyPr/>
                    <a:p>
                      <a:endParaRPr/>
                    </a:p>
                  </a:txBody>
                </a:tc>
              </a:tr>
              <a:tr h="730675">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a:txBody>
                    <a:bodyPr/>
                    <a:p>
                      <a:pPr algn="ctr">
                        <a:defRPr/>
                      </a:pPr>
                      <a:r>
                        <a:rPr sz="1400" b="1" i="0" u="none">
                          <a:solidFill>
                            <a:srgbClr val="444444"/>
                          </a:solidFill>
                          <a:latin typeface="Arial"/>
                          <a:ea typeface="Arial"/>
                          <a:cs typeface="Arial"/>
                        </a:rPr>
                        <a:t>Kiekis</a:t>
                      </a:r>
                      <a:endParaRPr sz="1400"/>
                    </a:p>
                  </a:txBody>
                  <a:tcPr/>
                </a:tc>
                <a:tc>
                  <a:txBody>
                    <a:bodyPr/>
                    <a:p>
                      <a:pPr algn="ctr">
                        <a:defRPr/>
                      </a:pPr>
                      <a:r>
                        <a:rPr sz="1400" b="1" i="0" u="none">
                          <a:solidFill>
                            <a:srgbClr val="444444"/>
                          </a:solidFill>
                          <a:latin typeface="Arial"/>
                          <a:ea typeface="Arial"/>
                          <a:cs typeface="Arial"/>
                        </a:rPr>
                        <a:t>Santykis</a:t>
                      </a:r>
                      <a:endParaRPr sz="1400"/>
                    </a:p>
                  </a:txBody>
                  <a:tcPr/>
                </a:tc>
              </a:tr>
              <a:tr h="594501">
                <a:tc>
                  <a:txBody>
                    <a:bodyPr/>
                    <a:p>
                      <a:pPr algn="ctr">
                        <a:defRPr/>
                      </a:pPr>
                      <a:r>
                        <a:rPr sz="1200" b="0" i="0" u="none">
                          <a:solidFill>
                            <a:srgbClr val="444444"/>
                          </a:solidFill>
                          <a:latin typeface="Arial"/>
                          <a:ea typeface="Arial"/>
                          <a:cs typeface="Arial"/>
                        </a:rPr>
                        <a:t>75% Ne</a:t>
                      </a:r>
                      <a:endParaRPr/>
                    </a:p>
                  </a:txBody>
                  <a:tcPr/>
                </a:tc>
                <a:tc>
                  <a:txBody>
                    <a:bodyPr/>
                    <a:p>
                      <a:pPr algn="ctr">
                        <a:defRPr/>
                      </a:pPr>
                      <a:r>
                        <a:rPr sz="1200" b="0" i="0" u="none">
                          <a:solidFill>
                            <a:srgbClr val="444444"/>
                          </a:solidFill>
                          <a:latin typeface="Arial"/>
                          <a:ea typeface="Arial"/>
                          <a:cs typeface="Arial"/>
                        </a:rPr>
                        <a:t>106</a:t>
                      </a:r>
                      <a:endParaRPr/>
                    </a:p>
                  </a:txBody>
                  <a:tcPr/>
                </a:tc>
                <a:tc>
                  <a:txBody>
                    <a:bodyPr/>
                    <a:p>
                      <a:pPr algn="ctr">
                        <a:defRPr/>
                      </a:pPr>
                      <a:r>
                        <a:rPr sz="1200" b="0" i="0" u="none">
                          <a:solidFill>
                            <a:srgbClr val="444444"/>
                          </a:solidFill>
                          <a:latin typeface="Arial"/>
                          <a:ea typeface="Arial"/>
                          <a:cs typeface="Arial"/>
                        </a:rPr>
                        <a:t> 75%</a:t>
                      </a:r>
                      <a:r>
                        <a:rPr sz="1200" b="0" i="0" u="none">
                          <a:solidFill>
                            <a:srgbClr val="444444"/>
                          </a:solidFill>
                          <a:latin typeface="Arial"/>
                          <a:ea typeface="Arial"/>
                          <a:cs typeface="Arial"/>
                        </a:rPr>
                        <a:t> </a:t>
                      </a:r>
                      <a:endParaRPr/>
                    </a:p>
                  </a:txBody>
                  <a:tcPr/>
                </a:tc>
              </a:tr>
              <a:tr h="813839">
                <a:tc>
                  <a:txBody>
                    <a:bodyPr/>
                    <a:p>
                      <a:pPr algn="ctr">
                        <a:defRPr/>
                      </a:pPr>
                      <a:r>
                        <a:rPr sz="1200" b="0" i="0" u="none">
                          <a:solidFill>
                            <a:srgbClr val="444444"/>
                          </a:solidFill>
                          <a:latin typeface="Arial"/>
                          <a:ea typeface="Arial"/>
                          <a:cs typeface="Arial"/>
                        </a:rPr>
                        <a:t>12% Taip</a:t>
                      </a:r>
                      <a:endParaRPr/>
                    </a:p>
                  </a:txBody>
                  <a:tcPr/>
                </a:tc>
                <a:tc>
                  <a:txBody>
                    <a:bodyPr/>
                    <a:p>
                      <a:pPr algn="ctr">
                        <a:defRPr/>
                      </a:pPr>
                      <a:r>
                        <a:rPr sz="1200" b="0" i="0" u="none">
                          <a:solidFill>
                            <a:srgbClr val="444444"/>
                          </a:solidFill>
                          <a:latin typeface="Arial"/>
                          <a:ea typeface="Arial"/>
                          <a:cs typeface="Arial"/>
                        </a:rPr>
                        <a:t>17</a:t>
                      </a:r>
                      <a:endParaRPr/>
                    </a:p>
                  </a:txBody>
                  <a:tcPr/>
                </a:tc>
                <a:tc>
                  <a:txBody>
                    <a:bodyPr/>
                    <a:p>
                      <a:pPr algn="ctr">
                        <a:defRPr/>
                      </a:pPr>
                      <a:r>
                        <a:rPr sz="1200" b="0" i="0" u="none">
                          <a:solidFill>
                            <a:srgbClr val="444444"/>
                          </a:solidFill>
                          <a:latin typeface="Arial"/>
                          <a:ea typeface="Arial"/>
                          <a:cs typeface="Arial"/>
                        </a:rPr>
                        <a:t> 12%</a:t>
                      </a:r>
                      <a:r>
                        <a:rPr sz="1200" b="0" i="0" u="none">
                          <a:solidFill>
                            <a:srgbClr val="444444"/>
                          </a:solidFill>
                          <a:latin typeface="Arial"/>
                          <a:ea typeface="Arial"/>
                          <a:cs typeface="Arial"/>
                        </a:rPr>
                        <a:t> </a:t>
                      </a:r>
                      <a:endParaRPr/>
                    </a:p>
                  </a:txBody>
                  <a:tcPr/>
                </a:tc>
              </a:tr>
              <a:tr h="659646">
                <a:tc>
                  <a:txBody>
                    <a:bodyPr/>
                    <a:p>
                      <a:pPr algn="ctr">
                        <a:defRPr/>
                      </a:pPr>
                      <a:r>
                        <a:rPr sz="1200" b="0" i="0" u="none">
                          <a:solidFill>
                            <a:srgbClr val="444444"/>
                          </a:solidFill>
                          <a:latin typeface="Arial"/>
                          <a:ea typeface="Arial"/>
                          <a:cs typeface="Arial"/>
                        </a:rPr>
                        <a:t>13% Neatsakė į klausimą</a:t>
                      </a:r>
                      <a:endParaRPr/>
                    </a:p>
                  </a:txBody>
                  <a:tcPr/>
                </a:tc>
                <a:tc>
                  <a:txBody>
                    <a:bodyPr/>
                    <a:p>
                      <a:pPr algn="ctr">
                        <a:defRPr/>
                      </a:pPr>
                      <a:r>
                        <a:rPr sz="1200" b="0" i="0" u="none">
                          <a:solidFill>
                            <a:srgbClr val="444444"/>
                          </a:solidFill>
                          <a:latin typeface="Arial"/>
                          <a:ea typeface="Arial"/>
                          <a:cs typeface="Arial"/>
                        </a:rPr>
                        <a:t>18</a:t>
                      </a:r>
                      <a:endParaRPr/>
                    </a:p>
                  </a:txBody>
                  <a:tcPr/>
                </a:tc>
                <a:tc>
                  <a:txBody>
                    <a:bodyPr/>
                    <a:p>
                      <a:pPr algn="ctr">
                        <a:defRPr/>
                      </a:pPr>
                      <a:r>
                        <a:rPr sz="1200" b="0" i="0" u="none">
                          <a:solidFill>
                            <a:srgbClr val="444444"/>
                          </a:solidFill>
                          <a:latin typeface="Arial"/>
                          <a:ea typeface="Arial"/>
                          <a:cs typeface="Arial"/>
                        </a:rPr>
                        <a:t> 13%</a:t>
                      </a:r>
                      <a:endParaRPr/>
                    </a:p>
                  </a:txBody>
                  <a:tcPr/>
                </a:tc>
              </a:tr>
            </a:tbl>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074375802" name="Title 1"/>
          <p:cNvSpPr>
            <a:spLocks noGrp="1"/>
          </p:cNvSpPr>
          <p:nvPr>
            <p:ph type="title"/>
          </p:nvPr>
        </p:nvSpPr>
        <p:spPr bwMode="auto">
          <a:xfrm>
            <a:off x="1583497" y="109805"/>
            <a:ext cx="9998901" cy="1143000"/>
          </a:xfrm>
        </p:spPr>
        <p:txBody>
          <a:bodyPr vertOverflow="overflow" horzOverflow="overflow" vert="horz" wrap="square" lIns="91440" tIns="45720" rIns="91440" bIns="45720" numCol="1" spcCol="0" rtlCol="0" fromWordArt="0" anchor="ctr" anchorCtr="0" forceAA="0" upright="0" compatLnSpc="0">
            <a:normAutofit fontScale="95000" lnSpcReduction="1000"/>
          </a:bodyPr>
          <a:lstStyle/>
          <a:p>
            <a:pPr>
              <a:defRPr/>
            </a:pPr>
            <a:r>
              <a:rPr lang="en-US" sz="2800" b="1" i="0" u="none" strike="noStrike" cap="none" spc="0">
                <a:solidFill>
                  <a:schemeClr val="tx1"/>
                </a:solidFill>
                <a:latin typeface="Arial"/>
                <a:ea typeface="Arial"/>
                <a:cs typeface="Arial"/>
              </a:rPr>
              <a:t>Darbuotojų požiūrio į korupciją apklausos rezultatai 2025(1)</a:t>
            </a:r>
            <a:endParaRPr sz="4400"/>
          </a:p>
          <a:p>
            <a:pPr>
              <a:defRPr/>
            </a:pPr>
            <a:endParaRPr/>
          </a:p>
        </p:txBody>
      </p:sp>
      <p:sp>
        <p:nvSpPr>
          <p:cNvPr id="1517650267" name="Content Placeholder 2"/>
          <p:cNvSpPr>
            <a:spLocks noGrp="1"/>
          </p:cNvSpPr>
          <p:nvPr>
            <p:ph idx="1"/>
          </p:nvPr>
        </p:nvSpPr>
        <p:spPr bwMode="auto"/>
        <p:txBody>
          <a:bodyPr/>
          <a:lstStyle/>
          <a:p>
            <a:pPr>
              <a:defRPr/>
            </a:pPr>
            <a:endParaRPr/>
          </a:p>
        </p:txBody>
      </p:sp>
      <p:graphicFrame>
        <p:nvGraphicFramePr>
          <p:cNvPr id="1128792" name=""/>
          <p:cNvGraphicFramePr>
            <a:graphicFrameLocks xmlns:a="http://schemas.openxmlformats.org/drawingml/2006/main"/>
          </p:cNvGraphicFramePr>
          <p:nvPr/>
        </p:nvGraphicFramePr>
        <p:xfrm>
          <a:off x="5581922" y="1252805"/>
          <a:ext cx="4859428" cy="2856621"/>
        </p:xfrm>
        <a:graphic>
          <a:graphicData uri="http://schemas.openxmlformats.org/drawingml/2006/table">
            <a:tbl>
              <a:tblPr firstRow="1" firstCol="0" lastRow="0" lastCol="0" bandRow="1" bandCol="0">
                <a:tableStyleId>{5C22544A-7EE6-4342-B048-85BDC9FD1C3A}</a:tableStyleId>
              </a:tblPr>
              <a:tblGrid>
                <a:gridCol w="2206054"/>
                <a:gridCol w="2206054"/>
                <a:gridCol w="2206054"/>
              </a:tblGrid>
              <a:tr h="519932">
                <a:tc gridSpan="3">
                  <a:txBody>
                    <a:bodyPr/>
                    <a:p>
                      <a:pPr algn="ctr">
                        <a:defRPr/>
                      </a:pPr>
                      <a:r>
                        <a:rPr lang="en-US" sz="1400" b="1" i="0" u="none" strike="noStrike" cap="none" spc="0">
                          <a:solidFill>
                            <a:schemeClr val="lt1"/>
                          </a:solidFill>
                          <a:latin typeface="Arial"/>
                          <a:ea typeface="Arial"/>
                          <a:cs typeface="Arial"/>
                        </a:rPr>
                        <a:t>Jeigu ateityje susidurtumėte su korupcijos apraiškomis darbe, ar apie tai praneštumėte?</a:t>
                      </a:r>
                      <a:endParaRPr sz="1400"/>
                    </a:p>
                  </a:txBody>
                  <a:tcPr/>
                </a:tc>
                <a:tc hMerge="1">
                  <a:txBody>
                    <a:bodyPr/>
                    <a:p>
                      <a:endParaRPr/>
                    </a:p>
                  </a:txBody>
                </a:tc>
                <a:tc hMerge="1">
                  <a:txBody>
                    <a:bodyPr/>
                    <a:p>
                      <a:endParaRPr/>
                    </a:p>
                  </a:txBody>
                </a:tc>
              </a:tr>
              <a:tr h="554826">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a:txBody>
                    <a:bodyPr/>
                    <a:p>
                      <a:pPr algn="ctr">
                        <a:defRPr/>
                      </a:pPr>
                      <a:r>
                        <a:rPr sz="1400" b="1" i="0" u="none">
                          <a:solidFill>
                            <a:srgbClr val="444444"/>
                          </a:solidFill>
                          <a:latin typeface="Arial"/>
                          <a:ea typeface="Arial"/>
                          <a:cs typeface="Arial"/>
                        </a:rPr>
                        <a:t>Kiekis</a:t>
                      </a:r>
                      <a:endParaRPr sz="1400"/>
                    </a:p>
                  </a:txBody>
                  <a:tcPr/>
                </a:tc>
                <a:tc>
                  <a:txBody>
                    <a:bodyPr/>
                    <a:p>
                      <a:pPr algn="ctr">
                        <a:defRPr/>
                      </a:pPr>
                      <a:r>
                        <a:rPr sz="1400" b="1" i="0" u="none">
                          <a:solidFill>
                            <a:srgbClr val="444444"/>
                          </a:solidFill>
                          <a:latin typeface="Arial"/>
                          <a:ea typeface="Arial"/>
                          <a:cs typeface="Arial"/>
                        </a:rPr>
                        <a:t>Santykis</a:t>
                      </a:r>
                      <a:endParaRPr sz="1400"/>
                    </a:p>
                  </a:txBody>
                  <a:tcPr/>
                </a:tc>
              </a:tr>
              <a:tr h="519932">
                <a:tc>
                  <a:txBody>
                    <a:bodyPr/>
                    <a:p>
                      <a:pPr algn="ctr">
                        <a:defRPr/>
                      </a:pPr>
                      <a:r>
                        <a:rPr sz="1200" b="0" i="0" u="none">
                          <a:solidFill>
                            <a:srgbClr val="444444"/>
                          </a:solidFill>
                          <a:latin typeface="Arial"/>
                          <a:ea typeface="Arial"/>
                          <a:cs typeface="Arial"/>
                        </a:rPr>
                        <a:t>47% Taip</a:t>
                      </a:r>
                      <a:endParaRPr/>
                    </a:p>
                  </a:txBody>
                  <a:tcPr/>
                </a:tc>
                <a:tc>
                  <a:txBody>
                    <a:bodyPr/>
                    <a:p>
                      <a:pPr algn="ctr">
                        <a:defRPr/>
                      </a:pPr>
                      <a:r>
                        <a:rPr sz="1200" b="0" i="0" u="none">
                          <a:solidFill>
                            <a:srgbClr val="444444"/>
                          </a:solidFill>
                          <a:latin typeface="Arial"/>
                          <a:ea typeface="Arial"/>
                          <a:cs typeface="Arial"/>
                        </a:rPr>
                        <a:t>66</a:t>
                      </a:r>
                      <a:endParaRPr/>
                    </a:p>
                  </a:txBody>
                  <a:tcPr/>
                </a:tc>
                <a:tc>
                  <a:txBody>
                    <a:bodyPr/>
                    <a:p>
                      <a:pPr algn="ctr">
                        <a:defRPr/>
                      </a:pPr>
                      <a:r>
                        <a:rPr sz="1200" b="0" i="0" u="none">
                          <a:solidFill>
                            <a:srgbClr val="444444"/>
                          </a:solidFill>
                          <a:latin typeface="Arial"/>
                          <a:ea typeface="Arial"/>
                          <a:cs typeface="Arial"/>
                        </a:rPr>
                        <a:t> 47%</a:t>
                      </a:r>
                      <a:r>
                        <a:rPr sz="1200" b="0" i="0" u="none">
                          <a:solidFill>
                            <a:srgbClr val="444444"/>
                          </a:solidFill>
                          <a:latin typeface="Arial"/>
                          <a:ea typeface="Arial"/>
                          <a:cs typeface="Arial"/>
                        </a:rPr>
                        <a:t> </a:t>
                      </a:r>
                      <a:endParaRPr/>
                    </a:p>
                  </a:txBody>
                  <a:tcPr/>
                </a:tc>
              </a:tr>
              <a:tr h="729300">
                <a:tc>
                  <a:txBody>
                    <a:bodyPr/>
                    <a:p>
                      <a:pPr algn="ctr">
                        <a:defRPr/>
                      </a:pPr>
                      <a:r>
                        <a:rPr sz="1200" b="0" i="0" u="none">
                          <a:solidFill>
                            <a:srgbClr val="444444"/>
                          </a:solidFill>
                          <a:latin typeface="Arial"/>
                          <a:ea typeface="Arial"/>
                          <a:cs typeface="Arial"/>
                        </a:rPr>
                        <a:t>35% Taip, jeigu niekas nesužinotų, kad pranešiau aš</a:t>
                      </a:r>
                      <a:endParaRPr/>
                    </a:p>
                  </a:txBody>
                  <a:tcPr/>
                </a:tc>
                <a:tc>
                  <a:txBody>
                    <a:bodyPr/>
                    <a:p>
                      <a:pPr algn="ctr">
                        <a:defRPr/>
                      </a:pPr>
                      <a:r>
                        <a:rPr sz="1200" b="0" i="0" u="none">
                          <a:solidFill>
                            <a:srgbClr val="444444"/>
                          </a:solidFill>
                          <a:latin typeface="Arial"/>
                          <a:ea typeface="Arial"/>
                          <a:cs typeface="Arial"/>
                        </a:rPr>
                        <a:t>50</a:t>
                      </a:r>
                      <a:endParaRPr/>
                    </a:p>
                  </a:txBody>
                  <a:tcPr/>
                </a:tc>
                <a:tc>
                  <a:txBody>
                    <a:bodyPr/>
                    <a:p>
                      <a:pPr algn="ctr">
                        <a:defRPr/>
                      </a:pPr>
                      <a:r>
                        <a:rPr sz="1200" b="0" i="0" u="none">
                          <a:solidFill>
                            <a:srgbClr val="444444"/>
                          </a:solidFill>
                          <a:latin typeface="Arial"/>
                          <a:ea typeface="Arial"/>
                          <a:cs typeface="Arial"/>
                        </a:rPr>
                        <a:t> 35%</a:t>
                      </a:r>
                      <a:r>
                        <a:rPr sz="1200" b="0" i="0" u="none">
                          <a:solidFill>
                            <a:srgbClr val="444444"/>
                          </a:solidFill>
                          <a:latin typeface="Arial"/>
                          <a:ea typeface="Arial"/>
                          <a:cs typeface="Arial"/>
                        </a:rPr>
                        <a:t> </a:t>
                      </a:r>
                      <a:endParaRPr/>
                    </a:p>
                  </a:txBody>
                  <a:tcPr/>
                </a:tc>
              </a:tr>
              <a:tr h="519932">
                <a:tc>
                  <a:txBody>
                    <a:bodyPr/>
                    <a:p>
                      <a:pPr algn="ctr">
                        <a:defRPr/>
                      </a:pPr>
                      <a:r>
                        <a:rPr sz="1200" b="0" i="0" u="none">
                          <a:solidFill>
                            <a:srgbClr val="444444"/>
                          </a:solidFill>
                          <a:latin typeface="Arial"/>
                          <a:ea typeface="Arial"/>
                          <a:cs typeface="Arial"/>
                        </a:rPr>
                        <a:t>18% Ne</a:t>
                      </a:r>
                      <a:endParaRPr/>
                    </a:p>
                  </a:txBody>
                  <a:tcPr/>
                </a:tc>
                <a:tc>
                  <a:txBody>
                    <a:bodyPr/>
                    <a:p>
                      <a:pPr algn="ctr">
                        <a:defRPr/>
                      </a:pPr>
                      <a:r>
                        <a:rPr sz="1200" b="0" i="0" u="none">
                          <a:solidFill>
                            <a:srgbClr val="444444"/>
                          </a:solidFill>
                          <a:latin typeface="Arial"/>
                          <a:ea typeface="Arial"/>
                          <a:cs typeface="Arial"/>
                        </a:rPr>
                        <a:t>25</a:t>
                      </a:r>
                      <a:endParaRPr/>
                    </a:p>
                  </a:txBody>
                  <a:tcPr/>
                </a:tc>
                <a:tc>
                  <a:txBody>
                    <a:bodyPr/>
                    <a:p>
                      <a:pPr algn="ctr">
                        <a:defRPr/>
                      </a:pPr>
                      <a:r>
                        <a:rPr sz="1200" b="0" i="0" u="none">
                          <a:solidFill>
                            <a:srgbClr val="444444"/>
                          </a:solidFill>
                          <a:latin typeface="Arial"/>
                          <a:ea typeface="Arial"/>
                          <a:cs typeface="Arial"/>
                        </a:rPr>
                        <a:t> 18%</a:t>
                      </a:r>
                      <a:endParaRPr/>
                    </a:p>
                  </a:txBody>
                  <a:tcPr/>
                </a:tc>
              </a:tr>
            </a:tbl>
          </a:graphicData>
        </a:graphic>
      </p:graphicFrame>
      <p:graphicFrame>
        <p:nvGraphicFramePr>
          <p:cNvPr id="719756363" name=""/>
          <p:cNvGraphicFramePr>
            <a:graphicFrameLocks xmlns:a="http://schemas.openxmlformats.org/drawingml/2006/main"/>
          </p:cNvGraphicFramePr>
          <p:nvPr/>
        </p:nvGraphicFramePr>
        <p:xfrm>
          <a:off x="-53946" y="1252805"/>
          <a:ext cx="4859428" cy="2856621"/>
        </p:xfrm>
        <a:graphic>
          <a:graphicData uri="http://schemas.openxmlformats.org/drawingml/2006/table">
            <a:tbl>
              <a:tblPr firstRow="1" firstCol="0" lastRow="0" lastCol="0" bandRow="1" bandCol="0">
                <a:tableStyleId>{5C22544A-7EE6-4342-B048-85BDC9FD1C3A}</a:tableStyleId>
              </a:tblPr>
              <a:tblGrid>
                <a:gridCol w="1880413"/>
                <a:gridCol w="1880413"/>
                <a:gridCol w="1880413"/>
              </a:tblGrid>
              <a:tr h="519932">
                <a:tc gridSpan="3">
                  <a:txBody>
                    <a:bodyPr/>
                    <a:p>
                      <a:pPr algn="ctr">
                        <a:defRPr/>
                      </a:pPr>
                      <a:r>
                        <a:rPr lang="en-US" sz="1400" b="1" i="0" u="none" strike="noStrike" cap="none" spc="0">
                          <a:solidFill>
                            <a:schemeClr val="lt1"/>
                          </a:solidFill>
                          <a:latin typeface="Arial"/>
                          <a:ea typeface="Arial"/>
                          <a:cs typeface="Arial"/>
                        </a:rPr>
                        <a:t>Ar jaučiate poreikį antikorupciniam švietimui?</a:t>
                      </a:r>
                      <a:endParaRPr sz="1400"/>
                    </a:p>
                  </a:txBody>
                  <a:tcPr/>
                </a:tc>
                <a:tc hMerge="1">
                  <a:txBody>
                    <a:bodyPr/>
                    <a:p>
                      <a:endParaRPr/>
                    </a:p>
                  </a:txBody>
                </a:tc>
                <a:tc hMerge="1">
                  <a:txBody>
                    <a:bodyPr/>
                    <a:p>
                      <a:endParaRPr/>
                    </a:p>
                  </a:txBody>
                </a:tc>
              </a:tr>
              <a:tr h="554826">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a:txBody>
                    <a:bodyPr/>
                    <a:p>
                      <a:pPr algn="ctr">
                        <a:defRPr/>
                      </a:pPr>
                      <a:r>
                        <a:rPr sz="1400" b="1" i="0" u="none">
                          <a:solidFill>
                            <a:srgbClr val="444444"/>
                          </a:solidFill>
                          <a:latin typeface="Arial"/>
                          <a:ea typeface="Arial"/>
                          <a:cs typeface="Arial"/>
                        </a:rPr>
                        <a:t>Kiekis</a:t>
                      </a:r>
                      <a:endParaRPr sz="1400"/>
                    </a:p>
                  </a:txBody>
                  <a:tcPr/>
                </a:tc>
                <a:tc>
                  <a:txBody>
                    <a:bodyPr/>
                    <a:p>
                      <a:pPr algn="ctr">
                        <a:defRPr/>
                      </a:pPr>
                      <a:r>
                        <a:rPr sz="1400" b="1" i="0" u="none">
                          <a:solidFill>
                            <a:srgbClr val="444444"/>
                          </a:solidFill>
                          <a:latin typeface="Arial"/>
                          <a:ea typeface="Arial"/>
                          <a:cs typeface="Arial"/>
                        </a:rPr>
                        <a:t>Santykis</a:t>
                      </a:r>
                      <a:endParaRPr sz="1400"/>
                    </a:p>
                  </a:txBody>
                  <a:tcPr/>
                </a:tc>
              </a:tr>
              <a:tr h="519932">
                <a:tc>
                  <a:txBody>
                    <a:bodyPr/>
                    <a:p>
                      <a:pPr algn="ctr">
                        <a:defRPr/>
                      </a:pPr>
                      <a:r>
                        <a:rPr sz="1200" b="0" i="0" u="none">
                          <a:solidFill>
                            <a:srgbClr val="444444"/>
                          </a:solidFill>
                          <a:latin typeface="Arial"/>
                          <a:ea typeface="Arial"/>
                          <a:cs typeface="Arial"/>
                        </a:rPr>
                        <a:t>65% Ne</a:t>
                      </a:r>
                      <a:endParaRPr/>
                    </a:p>
                  </a:txBody>
                  <a:tcPr/>
                </a:tc>
                <a:tc>
                  <a:txBody>
                    <a:bodyPr/>
                    <a:p>
                      <a:pPr algn="ctr">
                        <a:defRPr/>
                      </a:pPr>
                      <a:r>
                        <a:rPr sz="1200" b="0" i="0" u="none">
                          <a:solidFill>
                            <a:srgbClr val="444444"/>
                          </a:solidFill>
                          <a:latin typeface="Arial"/>
                          <a:ea typeface="Arial"/>
                          <a:cs typeface="Arial"/>
                        </a:rPr>
                        <a:t>91</a:t>
                      </a:r>
                      <a:endParaRPr/>
                    </a:p>
                  </a:txBody>
                  <a:tcPr/>
                </a:tc>
                <a:tc>
                  <a:txBody>
                    <a:bodyPr/>
                    <a:p>
                      <a:pPr algn="ctr">
                        <a:defRPr/>
                      </a:pPr>
                      <a:r>
                        <a:rPr sz="1200" b="0" i="0" u="none">
                          <a:solidFill>
                            <a:srgbClr val="444444"/>
                          </a:solidFill>
                          <a:latin typeface="Arial"/>
                          <a:ea typeface="Arial"/>
                          <a:cs typeface="Arial"/>
                        </a:rPr>
                        <a:t> 65%</a:t>
                      </a:r>
                      <a:r>
                        <a:rPr sz="1200" b="0" i="0" u="none">
                          <a:solidFill>
                            <a:srgbClr val="444444"/>
                          </a:solidFill>
                          <a:latin typeface="Arial"/>
                          <a:ea typeface="Arial"/>
                          <a:cs typeface="Arial"/>
                        </a:rPr>
                        <a:t> </a:t>
                      </a:r>
                      <a:endParaRPr/>
                    </a:p>
                  </a:txBody>
                  <a:tcPr/>
                </a:tc>
              </a:tr>
              <a:tr h="729300">
                <a:tc>
                  <a:txBody>
                    <a:bodyPr/>
                    <a:p>
                      <a:pPr algn="ctr">
                        <a:defRPr/>
                      </a:pPr>
                      <a:r>
                        <a:rPr sz="1200" b="0" i="0" u="none">
                          <a:solidFill>
                            <a:srgbClr val="444444"/>
                          </a:solidFill>
                          <a:latin typeface="Arial"/>
                          <a:ea typeface="Arial"/>
                          <a:cs typeface="Arial"/>
                        </a:rPr>
                        <a:t>34% Taip</a:t>
                      </a:r>
                      <a:endParaRPr/>
                    </a:p>
                  </a:txBody>
                  <a:tcPr/>
                </a:tc>
                <a:tc>
                  <a:txBody>
                    <a:bodyPr/>
                    <a:p>
                      <a:pPr algn="ctr">
                        <a:defRPr/>
                      </a:pPr>
                      <a:r>
                        <a:rPr sz="1200" b="0" i="0" u="none">
                          <a:solidFill>
                            <a:srgbClr val="444444"/>
                          </a:solidFill>
                          <a:latin typeface="Arial"/>
                          <a:ea typeface="Arial"/>
                          <a:cs typeface="Arial"/>
                        </a:rPr>
                        <a:t>48</a:t>
                      </a:r>
                      <a:endParaRPr/>
                    </a:p>
                  </a:txBody>
                  <a:tcPr/>
                </a:tc>
                <a:tc>
                  <a:txBody>
                    <a:bodyPr/>
                    <a:p>
                      <a:pPr algn="ctr">
                        <a:defRPr/>
                      </a:pPr>
                      <a:r>
                        <a:rPr sz="1200" b="0" i="0" u="none">
                          <a:solidFill>
                            <a:srgbClr val="444444"/>
                          </a:solidFill>
                          <a:latin typeface="Arial"/>
                          <a:ea typeface="Arial"/>
                          <a:cs typeface="Arial"/>
                        </a:rPr>
                        <a:t> 34%</a:t>
                      </a:r>
                      <a:r>
                        <a:rPr sz="1200" b="0" i="0" u="none">
                          <a:solidFill>
                            <a:srgbClr val="444444"/>
                          </a:solidFill>
                          <a:latin typeface="Arial"/>
                          <a:ea typeface="Arial"/>
                          <a:cs typeface="Arial"/>
                        </a:rPr>
                        <a:t> </a:t>
                      </a:r>
                      <a:endParaRPr/>
                    </a:p>
                  </a:txBody>
                  <a:tcPr/>
                </a:tc>
              </a:tr>
              <a:tr h="519932">
                <a:tc>
                  <a:txBody>
                    <a:bodyPr/>
                    <a:p>
                      <a:pPr algn="ctr">
                        <a:defRPr/>
                      </a:pPr>
                      <a:r>
                        <a:rPr sz="1200" b="0" i="0" u="none">
                          <a:solidFill>
                            <a:srgbClr val="444444"/>
                          </a:solidFill>
                          <a:latin typeface="Arial"/>
                          <a:ea typeface="Arial"/>
                          <a:cs typeface="Arial"/>
                        </a:rPr>
                        <a:t>1% Neatsakė į klausimą</a:t>
                      </a:r>
                      <a:endParaRPr/>
                    </a:p>
                  </a:txBody>
                  <a:tcPr/>
                </a:tc>
                <a:tc>
                  <a:txBody>
                    <a:bodyPr/>
                    <a:p>
                      <a:pPr algn="ctr">
                        <a:defRPr/>
                      </a:pPr>
                      <a:r>
                        <a:rPr sz="1200" b="0" i="0" u="none">
                          <a:solidFill>
                            <a:srgbClr val="444444"/>
                          </a:solidFill>
                          <a:latin typeface="Arial"/>
                          <a:ea typeface="Arial"/>
                          <a:cs typeface="Arial"/>
                        </a:rPr>
                        <a:t>2</a:t>
                      </a:r>
                      <a:endParaRPr/>
                    </a:p>
                  </a:txBody>
                  <a:tcPr/>
                </a:tc>
                <a:tc>
                  <a:txBody>
                    <a:bodyPr/>
                    <a:p>
                      <a:pPr algn="ctr">
                        <a:defRPr/>
                      </a:pPr>
                      <a:r>
                        <a:rPr sz="1200" b="0" i="0" u="none">
                          <a:solidFill>
                            <a:srgbClr val="444444"/>
                          </a:solidFill>
                          <a:latin typeface="Arial"/>
                          <a:ea typeface="Arial"/>
                          <a:cs typeface="Arial"/>
                        </a:rPr>
                        <a:t> 1%</a:t>
                      </a:r>
                      <a:r>
                        <a:rPr sz="1200" b="0" i="0" u="none">
                          <a:solidFill>
                            <a:srgbClr val="444444"/>
                          </a:solidFill>
                          <a:latin typeface="Arial"/>
                          <a:ea typeface="Arial"/>
                          <a:cs typeface="Arial"/>
                        </a:rPr>
                        <a:t> </a:t>
                      </a:r>
                      <a:endParaRPr/>
                    </a:p>
                  </a:txBody>
                  <a:tcPr/>
                </a:tc>
              </a:tr>
            </a:tbl>
          </a:graphicData>
        </a:graphic>
      </p:graphicFrame>
      <p:graphicFrame>
        <p:nvGraphicFramePr>
          <p:cNvPr id="393739158" name=""/>
          <p:cNvGraphicFramePr>
            <a:graphicFrameLocks xmlns:a="http://schemas.openxmlformats.org/drawingml/2006/main"/>
          </p:cNvGraphicFramePr>
          <p:nvPr/>
        </p:nvGraphicFramePr>
        <p:xfrm>
          <a:off x="-5099" y="4044061"/>
          <a:ext cx="6625003" cy="3376553"/>
        </p:xfrm>
        <a:graphic>
          <a:graphicData uri="http://schemas.openxmlformats.org/drawingml/2006/table">
            <a:tbl>
              <a:tblPr firstRow="1" firstCol="0" lastRow="0" lastCol="0" bandRow="1" bandCol="0">
                <a:tableStyleId>{5C22544A-7EE6-4342-B048-85BDC9FD1C3A}</a:tableStyleId>
              </a:tblPr>
              <a:tblGrid>
                <a:gridCol w="1858107"/>
                <a:gridCol w="1858107"/>
                <a:gridCol w="1858107"/>
              </a:tblGrid>
              <a:tr h="642700">
                <a:tc gridSpan="3">
                  <a:txBody>
                    <a:bodyPr/>
                    <a:p>
                      <a:pPr algn="ctr">
                        <a:defRPr/>
                      </a:pPr>
                      <a:r>
                        <a:rPr lang="en-US" sz="1400" b="1" i="0" u="none" strike="noStrike" cap="none" spc="0">
                          <a:solidFill>
                            <a:schemeClr val="lt1"/>
                          </a:solidFill>
                          <a:latin typeface="Arial"/>
                          <a:ea typeface="Arial"/>
                          <a:cs typeface="Arial"/>
                        </a:rPr>
                        <a:t>Ar manote, kad VšĮ Kėdainių PSPC reikia vykdyti korupcijos prevencijos priemones?</a:t>
                      </a:r>
                      <a:endParaRPr sz="1400"/>
                    </a:p>
                  </a:txBody>
                  <a:tcPr/>
                </a:tc>
                <a:tc hMerge="1">
                  <a:txBody>
                    <a:bodyPr/>
                    <a:p>
                      <a:endParaRPr/>
                    </a:p>
                  </a:txBody>
                </a:tc>
                <a:tc hMerge="1">
                  <a:txBody>
                    <a:bodyPr/>
                    <a:p>
                      <a:endParaRPr/>
                    </a:p>
                  </a:txBody>
                </a:tc>
              </a:tr>
              <a:tr h="492788">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a:txBody>
                    <a:bodyPr/>
                    <a:p>
                      <a:pPr algn="ctr">
                        <a:defRPr/>
                      </a:pPr>
                      <a:r>
                        <a:rPr sz="1400" b="1" i="0" u="none">
                          <a:solidFill>
                            <a:srgbClr val="444444"/>
                          </a:solidFill>
                          <a:latin typeface="Arial"/>
                          <a:ea typeface="Arial"/>
                          <a:cs typeface="Arial"/>
                        </a:rPr>
                        <a:t>Kiekis</a:t>
                      </a:r>
                      <a:endParaRPr sz="1400"/>
                    </a:p>
                  </a:txBody>
                  <a:tcPr/>
                </a:tc>
                <a:tc>
                  <a:txBody>
                    <a:bodyPr/>
                    <a:p>
                      <a:pPr algn="ctr">
                        <a:defRPr/>
                      </a:pPr>
                      <a:r>
                        <a:rPr sz="1400" b="1" i="0" u="none">
                          <a:solidFill>
                            <a:srgbClr val="444444"/>
                          </a:solidFill>
                          <a:latin typeface="Arial"/>
                          <a:ea typeface="Arial"/>
                          <a:cs typeface="Arial"/>
                        </a:rPr>
                        <a:t>Santykis</a:t>
                      </a:r>
                      <a:endParaRPr sz="1400"/>
                    </a:p>
                  </a:txBody>
                  <a:tcPr/>
                </a:tc>
              </a:tr>
              <a:tr h="423802">
                <a:tc>
                  <a:txBody>
                    <a:bodyPr/>
                    <a:p>
                      <a:pPr algn="ctr">
                        <a:defRPr/>
                      </a:pPr>
                      <a:r>
                        <a:rPr sz="1200" b="0" i="0" u="none">
                          <a:solidFill>
                            <a:srgbClr val="444444"/>
                          </a:solidFill>
                          <a:latin typeface="Arial"/>
                          <a:ea typeface="Arial"/>
                          <a:cs typeface="Arial"/>
                        </a:rPr>
                        <a:t>44% Taip</a:t>
                      </a:r>
                      <a:endParaRPr/>
                    </a:p>
                  </a:txBody>
                  <a:tcPr/>
                </a:tc>
                <a:tc>
                  <a:txBody>
                    <a:bodyPr/>
                    <a:p>
                      <a:pPr algn="ctr">
                        <a:defRPr/>
                      </a:pPr>
                      <a:r>
                        <a:rPr sz="1200" b="0" i="0" u="none">
                          <a:solidFill>
                            <a:srgbClr val="444444"/>
                          </a:solidFill>
                          <a:latin typeface="Arial"/>
                          <a:ea typeface="Arial"/>
                          <a:cs typeface="Arial"/>
                        </a:rPr>
                        <a:t>62</a:t>
                      </a:r>
                      <a:endParaRPr/>
                    </a:p>
                  </a:txBody>
                  <a:tcPr/>
                </a:tc>
                <a:tc>
                  <a:txBody>
                    <a:bodyPr/>
                    <a:p>
                      <a:pPr algn="ctr">
                        <a:defRPr/>
                      </a:pPr>
                      <a:r>
                        <a:rPr sz="1200" b="0" i="0" u="none">
                          <a:solidFill>
                            <a:srgbClr val="444444"/>
                          </a:solidFill>
                          <a:latin typeface="Arial"/>
                          <a:ea typeface="Arial"/>
                          <a:cs typeface="Arial"/>
                        </a:rPr>
                        <a:t> 44%</a:t>
                      </a:r>
                      <a:r>
                        <a:rPr sz="1200" b="0" i="0" u="none">
                          <a:solidFill>
                            <a:srgbClr val="444444"/>
                          </a:solidFill>
                          <a:latin typeface="Arial"/>
                          <a:ea typeface="Arial"/>
                          <a:cs typeface="Arial"/>
                        </a:rPr>
                        <a:t> </a:t>
                      </a:r>
                      <a:endParaRPr/>
                    </a:p>
                  </a:txBody>
                  <a:tcPr/>
                </a:tc>
              </a:tr>
              <a:tr h="586013">
                <a:tc>
                  <a:txBody>
                    <a:bodyPr/>
                    <a:p>
                      <a:pPr algn="ctr">
                        <a:defRPr/>
                      </a:pPr>
                      <a:r>
                        <a:rPr sz="1200" b="0" i="0" u="none">
                          <a:solidFill>
                            <a:srgbClr val="444444"/>
                          </a:solidFill>
                          <a:latin typeface="Arial"/>
                          <a:ea typeface="Arial"/>
                          <a:cs typeface="Arial"/>
                        </a:rPr>
                        <a:t>30% Ne</a:t>
                      </a:r>
                      <a:endParaRPr/>
                    </a:p>
                  </a:txBody>
                  <a:tcPr/>
                </a:tc>
                <a:tc>
                  <a:txBody>
                    <a:bodyPr/>
                    <a:p>
                      <a:pPr algn="ctr">
                        <a:defRPr/>
                      </a:pPr>
                      <a:r>
                        <a:rPr sz="1200" b="0" i="0" u="none">
                          <a:solidFill>
                            <a:srgbClr val="444444"/>
                          </a:solidFill>
                          <a:latin typeface="Arial"/>
                          <a:ea typeface="Arial"/>
                          <a:cs typeface="Arial"/>
                        </a:rPr>
                        <a:t>43</a:t>
                      </a:r>
                      <a:endParaRPr/>
                    </a:p>
                  </a:txBody>
                  <a:tcPr/>
                </a:tc>
                <a:tc>
                  <a:txBody>
                    <a:bodyPr/>
                    <a:p>
                      <a:pPr algn="ctr">
                        <a:defRPr/>
                      </a:pPr>
                      <a:r>
                        <a:rPr sz="1200" b="0" i="0" u="none">
                          <a:solidFill>
                            <a:srgbClr val="444444"/>
                          </a:solidFill>
                          <a:latin typeface="Arial"/>
                          <a:ea typeface="Arial"/>
                          <a:cs typeface="Arial"/>
                        </a:rPr>
                        <a:t> 30%</a:t>
                      </a:r>
                      <a:r>
                        <a:rPr sz="1200" b="0" i="0" u="none">
                          <a:solidFill>
                            <a:srgbClr val="444444"/>
                          </a:solidFill>
                          <a:latin typeface="Arial"/>
                          <a:ea typeface="Arial"/>
                          <a:cs typeface="Arial"/>
                        </a:rPr>
                        <a:t> </a:t>
                      </a:r>
                      <a:endParaRPr/>
                    </a:p>
                  </a:txBody>
                  <a:tcPr/>
                </a:tc>
              </a:tr>
              <a:tr h="423802">
                <a:tc>
                  <a:txBody>
                    <a:bodyPr/>
                    <a:p>
                      <a:pPr algn="ctr">
                        <a:defRPr/>
                      </a:pPr>
                      <a:r>
                        <a:rPr sz="1200" b="0" i="0" u="none">
                          <a:solidFill>
                            <a:srgbClr val="444444"/>
                          </a:solidFill>
                          <a:latin typeface="Arial"/>
                          <a:ea typeface="Arial"/>
                          <a:cs typeface="Arial"/>
                        </a:rPr>
                        <a:t>24% Nežinau kam to reikia</a:t>
                      </a:r>
                      <a:endParaRPr/>
                    </a:p>
                  </a:txBody>
                  <a:tcPr/>
                </a:tc>
                <a:tc>
                  <a:txBody>
                    <a:bodyPr/>
                    <a:p>
                      <a:pPr algn="ctr">
                        <a:defRPr/>
                      </a:pPr>
                      <a:r>
                        <a:rPr sz="1200" b="0" i="0" u="none">
                          <a:solidFill>
                            <a:srgbClr val="444444"/>
                          </a:solidFill>
                          <a:latin typeface="Arial"/>
                          <a:ea typeface="Arial"/>
                          <a:cs typeface="Arial"/>
                        </a:rPr>
                        <a:t>34</a:t>
                      </a:r>
                      <a:endParaRPr/>
                    </a:p>
                  </a:txBody>
                  <a:tcPr/>
                </a:tc>
                <a:tc>
                  <a:txBody>
                    <a:bodyPr/>
                    <a:p>
                      <a:pPr algn="ctr">
                        <a:defRPr/>
                      </a:pPr>
                      <a:r>
                        <a:rPr sz="1200" b="0" i="0" u="none">
                          <a:solidFill>
                            <a:srgbClr val="444444"/>
                          </a:solidFill>
                          <a:latin typeface="Arial"/>
                          <a:ea typeface="Arial"/>
                          <a:cs typeface="Arial"/>
                        </a:rPr>
                        <a:t> 24%</a:t>
                      </a:r>
                      <a:r>
                        <a:rPr sz="1200" b="0" i="0" u="none">
                          <a:solidFill>
                            <a:srgbClr val="444444"/>
                          </a:solidFill>
                          <a:latin typeface="Arial"/>
                          <a:ea typeface="Arial"/>
                          <a:cs typeface="Arial"/>
                        </a:rPr>
                        <a:t> </a:t>
                      </a:r>
                      <a:endParaRPr/>
                    </a:p>
                  </a:txBody>
                  <a:tcPr/>
                </a:tc>
              </a:tr>
              <a:tr h="423802">
                <a:tc>
                  <a:txBody>
                    <a:bodyPr/>
                    <a:p>
                      <a:pPr>
                        <a:defRPr/>
                      </a:pPr>
                      <a:r>
                        <a:rPr sz="1200" b="0" i="0" u="none">
                          <a:solidFill>
                            <a:srgbClr val="444444"/>
                          </a:solidFill>
                          <a:latin typeface="Arial"/>
                          <a:ea typeface="Arial"/>
                          <a:cs typeface="Arial"/>
                        </a:rPr>
                        <a:t>1% Neatsakė į klausimą</a:t>
                      </a:r>
                      <a:endParaRPr/>
                    </a:p>
                  </a:txBody>
                  <a:tcPr/>
                </a:tc>
                <a:tc>
                  <a:txBody>
                    <a:bodyPr/>
                    <a:p>
                      <a:pPr>
                        <a:defRPr/>
                      </a:pPr>
                      <a:r>
                        <a:rPr sz="1200" b="0" i="0" u="none">
                          <a:solidFill>
                            <a:srgbClr val="444444"/>
                          </a:solidFill>
                          <a:latin typeface="Arial"/>
                          <a:ea typeface="Arial"/>
                          <a:cs typeface="Arial"/>
                        </a:rPr>
                        <a:t>2</a:t>
                      </a:r>
                      <a:endParaRPr/>
                    </a:p>
                  </a:txBody>
                  <a:tcPr/>
                </a:tc>
                <a:tc>
                  <a:txBody>
                    <a:bodyPr/>
                    <a:p>
                      <a:pPr>
                        <a:defRPr/>
                      </a:pPr>
                      <a:r>
                        <a:rPr sz="1200" b="0" i="0" u="none">
                          <a:solidFill>
                            <a:srgbClr val="444444"/>
                          </a:solidFill>
                          <a:latin typeface="Arial"/>
                          <a:ea typeface="Arial"/>
                          <a:cs typeface="Arial"/>
                        </a:rPr>
                        <a:t> 1%</a:t>
                      </a:r>
                      <a:endParaRPr/>
                    </a:p>
                  </a:txBody>
                  <a:tcPr/>
                </a:tc>
              </a:tr>
            </a:tbl>
          </a:graphicData>
        </a:graphic>
      </p:graphicFrame>
      <p:graphicFrame>
        <p:nvGraphicFramePr>
          <p:cNvPr id="1415889301" name=""/>
          <p:cNvGraphicFramePr>
            <a:graphicFrameLocks xmlns:a="http://schemas.openxmlformats.org/drawingml/2006/main"/>
          </p:cNvGraphicFramePr>
          <p:nvPr/>
        </p:nvGraphicFramePr>
        <p:xfrm>
          <a:off x="5581922" y="4044061"/>
          <a:ext cx="4859429" cy="2865900"/>
        </p:xfrm>
        <a:graphic>
          <a:graphicData uri="http://schemas.openxmlformats.org/drawingml/2006/table">
            <a:tbl>
              <a:tblPr firstRow="1" firstCol="0" lastRow="0" lastCol="0" bandRow="1" bandCol="0">
                <a:tableStyleId>{5C22544A-7EE6-4342-B048-85BDC9FD1C3A}</a:tableStyleId>
              </a:tblPr>
              <a:tblGrid>
                <a:gridCol w="2193843"/>
                <a:gridCol w="2193843"/>
                <a:gridCol w="2193843"/>
              </a:tblGrid>
              <a:tr h="689921">
                <a:tc gridSpan="3">
                  <a:txBody>
                    <a:bodyPr/>
                    <a:p>
                      <a:pPr algn="ctr">
                        <a:defRPr/>
                      </a:pPr>
                      <a:r>
                        <a:rPr lang="en-US" sz="1400" b="1" i="0" u="none" strike="noStrike" cap="none" spc="0">
                          <a:solidFill>
                            <a:schemeClr val="lt1"/>
                          </a:solidFill>
                          <a:latin typeface="Arial"/>
                          <a:ea typeface="Arial"/>
                          <a:cs typeface="Arial"/>
                        </a:rPr>
                        <a:t>Ar žinote, kur reikia kreiptis, norint pranešti apie korupcijos atvejį?</a:t>
                      </a:r>
                      <a:endParaRPr sz="1400"/>
                    </a:p>
                  </a:txBody>
                  <a:tcPr/>
                </a:tc>
                <a:tc hMerge="1">
                  <a:txBody>
                    <a:bodyPr/>
                    <a:p>
                      <a:endParaRPr/>
                    </a:p>
                  </a:txBody>
                </a:tc>
                <a:tc hMerge="1">
                  <a:txBody>
                    <a:bodyPr/>
                    <a:p>
                      <a:endParaRPr/>
                    </a:p>
                  </a:txBody>
                </a:tc>
              </a:tr>
              <a:tr h="540546">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a:txBody>
                    <a:bodyPr/>
                    <a:p>
                      <a:pPr algn="ctr">
                        <a:defRPr/>
                      </a:pPr>
                      <a:r>
                        <a:rPr sz="1400" b="1" i="0" u="none">
                          <a:solidFill>
                            <a:srgbClr val="444444"/>
                          </a:solidFill>
                          <a:latin typeface="Arial"/>
                          <a:ea typeface="Arial"/>
                          <a:cs typeface="Arial"/>
                        </a:rPr>
                        <a:t>Kiekis</a:t>
                      </a:r>
                      <a:endParaRPr sz="1400"/>
                    </a:p>
                  </a:txBody>
                  <a:tcPr/>
                </a:tc>
                <a:tc>
                  <a:txBody>
                    <a:bodyPr/>
                    <a:p>
                      <a:pPr algn="ctr">
                        <a:defRPr/>
                      </a:pPr>
                      <a:r>
                        <a:rPr sz="1400" b="1" i="0" u="none">
                          <a:solidFill>
                            <a:srgbClr val="444444"/>
                          </a:solidFill>
                          <a:latin typeface="Arial"/>
                          <a:ea typeface="Arial"/>
                          <a:cs typeface="Arial"/>
                        </a:rPr>
                        <a:t>Santykis</a:t>
                      </a:r>
                      <a:endParaRPr sz="1400"/>
                    </a:p>
                  </a:txBody>
                  <a:tcPr/>
                </a:tc>
              </a:tr>
              <a:tr h="781966">
                <a:tc>
                  <a:txBody>
                    <a:bodyPr/>
                    <a:p>
                      <a:pPr algn="ctr">
                        <a:defRPr/>
                      </a:pPr>
                      <a:r>
                        <a:rPr sz="1200" b="0" i="0" u="none">
                          <a:solidFill>
                            <a:srgbClr val="444444"/>
                          </a:solidFill>
                          <a:latin typeface="Arial"/>
                          <a:ea typeface="Arial"/>
                          <a:cs typeface="Arial"/>
                        </a:rPr>
                        <a:t>96% Taip</a:t>
                      </a:r>
                      <a:endParaRPr sz="1200" b="0" i="0" u="none">
                        <a:solidFill>
                          <a:srgbClr val="444444"/>
                        </a:solidFill>
                        <a:latin typeface="Arial"/>
                        <a:ea typeface="Arial"/>
                        <a:cs typeface="Arial"/>
                      </a:endParaRPr>
                    </a:p>
                    <a:p>
                      <a:pPr algn="ctr">
                        <a:defRPr/>
                      </a:pPr>
                      <a:endParaRPr/>
                    </a:p>
                  </a:txBody>
                  <a:tcPr/>
                </a:tc>
                <a:tc>
                  <a:txBody>
                    <a:bodyPr/>
                    <a:p>
                      <a:pPr algn="ctr">
                        <a:defRPr/>
                      </a:pPr>
                      <a:r>
                        <a:rPr sz="1200" b="0" i="0" u="none">
                          <a:solidFill>
                            <a:srgbClr val="444444"/>
                          </a:solidFill>
                          <a:latin typeface="Arial"/>
                          <a:ea typeface="Arial"/>
                          <a:cs typeface="Arial"/>
                        </a:rPr>
                        <a:t>135</a:t>
                      </a:r>
                      <a:endParaRPr/>
                    </a:p>
                  </a:txBody>
                  <a:tcPr/>
                </a:tc>
                <a:tc>
                  <a:txBody>
                    <a:bodyPr/>
                    <a:p>
                      <a:pPr algn="ctr">
                        <a:defRPr/>
                      </a:pPr>
                      <a:r>
                        <a:rPr sz="1200" b="0" i="0" u="none">
                          <a:solidFill>
                            <a:srgbClr val="444444"/>
                          </a:solidFill>
                          <a:latin typeface="Arial"/>
                          <a:ea typeface="Arial"/>
                          <a:cs typeface="Arial"/>
                        </a:rPr>
                        <a:t> 96%</a:t>
                      </a:r>
                      <a:r>
                        <a:rPr sz="1200" b="0" i="0" u="none">
                          <a:solidFill>
                            <a:srgbClr val="444444"/>
                          </a:solidFill>
                          <a:latin typeface="Arial"/>
                          <a:ea typeface="Arial"/>
                          <a:cs typeface="Arial"/>
                        </a:rPr>
                        <a:t> </a:t>
                      </a:r>
                      <a:endParaRPr/>
                    </a:p>
                  </a:txBody>
                  <a:tcPr/>
                </a:tc>
              </a:tr>
              <a:tr h="781966">
                <a:tc>
                  <a:txBody>
                    <a:bodyPr/>
                    <a:p>
                      <a:pPr algn="ctr">
                        <a:defRPr/>
                      </a:pPr>
                      <a:r>
                        <a:rPr sz="1200" b="0" i="0" u="none">
                          <a:solidFill>
                            <a:srgbClr val="444444"/>
                          </a:solidFill>
                          <a:latin typeface="Arial"/>
                          <a:ea typeface="Arial"/>
                          <a:cs typeface="Arial"/>
                        </a:rPr>
                        <a:t>4% Ne</a:t>
                      </a:r>
                      <a:endParaRPr/>
                    </a:p>
                  </a:txBody>
                  <a:tcPr/>
                </a:tc>
                <a:tc>
                  <a:txBody>
                    <a:bodyPr/>
                    <a:p>
                      <a:pPr algn="ctr">
                        <a:defRPr/>
                      </a:pPr>
                      <a:r>
                        <a:rPr sz="1200" b="0" i="0" u="none">
                          <a:solidFill>
                            <a:srgbClr val="444444"/>
                          </a:solidFill>
                          <a:latin typeface="Arial"/>
                          <a:ea typeface="Arial"/>
                          <a:cs typeface="Arial"/>
                        </a:rPr>
                        <a:t>6</a:t>
                      </a:r>
                      <a:endParaRPr/>
                    </a:p>
                  </a:txBody>
                  <a:tcPr/>
                </a:tc>
                <a:tc>
                  <a:txBody>
                    <a:bodyPr/>
                    <a:p>
                      <a:pPr algn="ctr">
                        <a:defRPr/>
                      </a:pPr>
                      <a:r>
                        <a:rPr sz="1200" b="0" i="0" u="none">
                          <a:solidFill>
                            <a:srgbClr val="444444"/>
                          </a:solidFill>
                          <a:latin typeface="Arial"/>
                          <a:ea typeface="Arial"/>
                          <a:cs typeface="Arial"/>
                        </a:rPr>
                        <a:t> 4%</a:t>
                      </a:r>
                      <a:r>
                        <a:rPr sz="1200" b="0" i="0" u="none">
                          <a:solidFill>
                            <a:srgbClr val="444444"/>
                          </a:solidFill>
                          <a:latin typeface="Arial"/>
                          <a:ea typeface="Arial"/>
                          <a:cs typeface="Arial"/>
                        </a:rPr>
                        <a:t> </a:t>
                      </a:r>
                      <a:endParaRPr/>
                    </a:p>
                  </a:txBody>
                  <a:tcPr/>
                </a:tc>
              </a:tr>
            </a:tbl>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805545893" name="Title 1"/>
          <p:cNvSpPr>
            <a:spLocks noGrp="1"/>
          </p:cNvSpPr>
          <p:nvPr>
            <p:ph type="title"/>
          </p:nvPr>
        </p:nvSpPr>
        <p:spPr bwMode="auto">
          <a:xfrm flipH="0" flipV="0">
            <a:off x="294326" y="58907"/>
            <a:ext cx="11723076" cy="1143000"/>
          </a:xfrm>
        </p:spPr>
        <p:txBody>
          <a:bodyPr vertOverflow="overflow" horzOverflow="overflow" vert="horz" wrap="square" lIns="91440" tIns="45720" rIns="91440" bIns="45720" numCol="1" spcCol="0" rtlCol="0" fromWordArt="0" anchor="ctr" anchorCtr="0" forceAA="0" upright="0" compatLnSpc="0">
            <a:normAutofit/>
          </a:bodyPr>
          <a:lstStyle/>
          <a:p>
            <a:pPr>
              <a:defRPr/>
            </a:pPr>
            <a:r>
              <a:rPr lang="en-US" sz="3600" b="1" i="0" u="none" strike="noStrike" cap="none" spc="0">
                <a:solidFill>
                  <a:schemeClr val="tx1"/>
                </a:solidFill>
                <a:latin typeface="Arial"/>
                <a:ea typeface="Arial"/>
                <a:cs typeface="Arial"/>
              </a:rPr>
              <a:t>Pacientų </a:t>
            </a:r>
            <a:r>
              <a:rPr lang="en-US" sz="3600" b="1" i="0" u="none" strike="noStrike" cap="none" spc="0">
                <a:solidFill>
                  <a:schemeClr val="tx1"/>
                </a:solidFill>
                <a:latin typeface="Arial"/>
                <a:ea typeface="Arial"/>
                <a:cs typeface="Arial"/>
              </a:rPr>
              <a:t>požiūrio į korupciją anketos rezultatai</a:t>
            </a:r>
            <a:endParaRPr sz="3600" b="1" i="0" u="none" strike="noStrike" cap="none" spc="0">
              <a:solidFill>
                <a:schemeClr val="tx1"/>
              </a:solidFill>
              <a:latin typeface="Arial"/>
              <a:cs typeface="Arial"/>
            </a:endParaRPr>
          </a:p>
          <a:p>
            <a:pPr>
              <a:defRPr/>
            </a:pPr>
            <a:r>
              <a:rPr lang="en-US" sz="3600" b="1" i="0" u="none" strike="noStrike" cap="none" spc="0">
                <a:solidFill>
                  <a:schemeClr val="tx1"/>
                </a:solidFill>
                <a:latin typeface="Arial"/>
                <a:ea typeface="Arial"/>
                <a:cs typeface="Arial"/>
              </a:rPr>
              <a:t>2025</a:t>
            </a:r>
            <a:endParaRPr sz="4800"/>
          </a:p>
        </p:txBody>
      </p:sp>
      <p:sp>
        <p:nvSpPr>
          <p:cNvPr id="626861349" name="Content Placeholder 2"/>
          <p:cNvSpPr>
            <a:spLocks noGrp="1"/>
          </p:cNvSpPr>
          <p:nvPr>
            <p:ph idx="1"/>
          </p:nvPr>
        </p:nvSpPr>
        <p:spPr bwMode="auto"/>
        <p:txBody>
          <a:bodyPr/>
          <a:lstStyle/>
          <a:p>
            <a:pPr>
              <a:defRPr/>
            </a:pPr>
            <a:endParaRPr/>
          </a:p>
        </p:txBody>
      </p:sp>
      <p:graphicFrame>
        <p:nvGraphicFramePr>
          <p:cNvPr id="1233840336" name=""/>
          <p:cNvGraphicFramePr>
            <a:graphicFrameLocks xmlns:a="http://schemas.openxmlformats.org/drawingml/2006/main"/>
          </p:cNvGraphicFramePr>
          <p:nvPr/>
        </p:nvGraphicFramePr>
        <p:xfrm>
          <a:off x="37884" y="1201907"/>
          <a:ext cx="4859429" cy="2865900"/>
        </p:xfrm>
        <a:graphic>
          <a:graphicData uri="http://schemas.openxmlformats.org/drawingml/2006/table">
            <a:tbl>
              <a:tblPr firstRow="1" firstCol="0" lastRow="0" lastCol="0" bandRow="1" bandCol="0">
                <a:tableStyleId>{5C22544A-7EE6-4342-B048-85BDC9FD1C3A}</a:tableStyleId>
              </a:tblPr>
              <a:tblGrid>
                <a:gridCol w="1302401"/>
                <a:gridCol w="1302401"/>
                <a:gridCol w="1302401"/>
              </a:tblGrid>
              <a:tr h="895374">
                <a:tc gridSpan="3">
                  <a:txBody>
                    <a:bodyPr/>
                    <a:p>
                      <a:pPr algn="ctr">
                        <a:defRPr/>
                      </a:pPr>
                      <a:r>
                        <a:rPr sz="1400" b="1" i="0" u="none">
                          <a:solidFill>
                            <a:schemeClr val="bg1"/>
                          </a:solidFill>
                          <a:latin typeface="Arial"/>
                          <a:ea typeface="Arial"/>
                          <a:cs typeface="Arial"/>
                        </a:rPr>
                        <a:t>Ar teko per pastaruosius 1 metus susidurti su korupcijos apraiškomis VšĮ Kėdainių pirminės sveikatos priežiūros centre ?</a:t>
                      </a:r>
                      <a:endParaRPr sz="1400"/>
                    </a:p>
                  </a:txBody>
                  <a:tcPr/>
                </a:tc>
                <a:tc hMerge="1">
                  <a:txBody>
                    <a:bodyPr/>
                    <a:p>
                      <a:endParaRPr/>
                    </a:p>
                  </a:txBody>
                </a:tc>
                <a:tc hMerge="1">
                  <a:txBody>
                    <a:bodyPr/>
                    <a:p>
                      <a:endParaRPr/>
                    </a:p>
                  </a:txBody>
                </a:tc>
              </a:tr>
              <a:tr h="681170">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rowSpan="3" gridSpan="2">
                  <a:txBody>
                    <a:bodyPr/>
                    <a:p>
                      <a:pPr algn="ctr">
                        <a:defRPr/>
                      </a:pPr>
                      <a:r>
                        <a:rPr sz="1400" b="1" i="0" u="none">
                          <a:solidFill>
                            <a:srgbClr val="444444"/>
                          </a:solidFill>
                          <a:latin typeface="Arial"/>
                          <a:ea typeface="Arial"/>
                          <a:cs typeface="Arial"/>
                        </a:rPr>
                        <a:t>Kiekis</a:t>
                      </a:r>
                      <a:endParaRPr sz="1400"/>
                    </a:p>
                    <a:p>
                      <a:pPr algn="ctr">
                        <a:defRPr/>
                      </a:pPr>
                      <a:endParaRPr sz="1400"/>
                    </a:p>
                    <a:p>
                      <a:pPr algn="ctr">
                        <a:defRPr/>
                      </a:pPr>
                      <a:endParaRPr sz="1400"/>
                    </a:p>
                    <a:p>
                      <a:pPr algn="ctr">
                        <a:defRPr/>
                      </a:pPr>
                      <a:r>
                        <a:rPr sz="1400" b="0" i="0" u="none">
                          <a:solidFill>
                            <a:srgbClr val="444444"/>
                          </a:solidFill>
                          <a:latin typeface="Arial"/>
                          <a:ea typeface="Arial"/>
                          <a:cs typeface="Arial"/>
                        </a:rPr>
                        <a:t>66</a:t>
                      </a:r>
                      <a:endParaRPr sz="1400"/>
                    </a:p>
                    <a:p>
                      <a:pPr algn="ctr">
                        <a:defRPr/>
                      </a:pPr>
                      <a:endParaRPr sz="1400"/>
                    </a:p>
                    <a:p>
                      <a:pPr algn="ctr">
                        <a:defRPr/>
                      </a:pPr>
                      <a:endParaRPr sz="1400"/>
                    </a:p>
                    <a:p>
                      <a:pPr algn="ctr">
                        <a:defRPr/>
                      </a:pPr>
                      <a:r>
                        <a:rPr sz="1400" b="0" i="0" u="none">
                          <a:solidFill>
                            <a:srgbClr val="444444"/>
                          </a:solidFill>
                          <a:latin typeface="Arial"/>
                          <a:ea typeface="Arial"/>
                          <a:cs typeface="Arial"/>
                        </a:rPr>
                        <a:t>841</a:t>
                      </a:r>
                      <a:endParaRPr sz="1400"/>
                    </a:p>
                    <a:p>
                      <a:pPr algn="ctr">
                        <a:defRPr/>
                      </a:pPr>
                      <a:endParaRPr sz="1400"/>
                    </a:p>
                  </a:txBody>
                  <a:tcPr/>
                </a:tc>
                <a:tc hMerge="1">
                  <a:txBody>
                    <a:bodyPr/>
                    <a:p>
                      <a:endParaRPr/>
                    </a:p>
                  </a:txBody>
                </a:tc>
              </a:tr>
              <a:tr h="638329">
                <a:tc>
                  <a:txBody>
                    <a:bodyPr/>
                    <a:p>
                      <a:pPr algn="ctr">
                        <a:defRPr/>
                      </a:pPr>
                      <a:r>
                        <a:rPr lang="en-US" sz="1400" b="0" i="0" u="none" strike="noStrike" cap="none" spc="0">
                          <a:solidFill>
                            <a:srgbClr val="444444"/>
                          </a:solidFill>
                          <a:latin typeface="Arial"/>
                          <a:ea typeface="Arial"/>
                          <a:cs typeface="Arial"/>
                        </a:rPr>
                        <a:t>7% Taip</a:t>
                      </a:r>
                      <a:endParaRPr sz="1400"/>
                    </a:p>
                  </a:txBody>
                  <a:tcPr/>
                </a:tc>
                <a:tc gridSpan="2" vMerge="1">
                  <a:txBody>
                    <a:bodyPr/>
                    <a:p>
                      <a:pPr>
                        <a:defRPr/>
                      </a:pPr>
                      <a:endParaRPr/>
                    </a:p>
                  </a:txBody>
                  <a:tcPr/>
                </a:tc>
                <a:tc hMerge="1" vMerge="1">
                  <a:txBody>
                    <a:bodyPr/>
                    <a:p>
                      <a:endParaRPr/>
                    </a:p>
                  </a:txBody>
                </a:tc>
              </a:tr>
              <a:tr h="638329">
                <a:tc>
                  <a:txBody>
                    <a:bodyPr/>
                    <a:p>
                      <a:pPr algn="ctr">
                        <a:defRPr/>
                      </a:pPr>
                      <a:r>
                        <a:rPr lang="en-US" sz="1400" b="0" i="0" u="none" strike="noStrike" cap="none" spc="0">
                          <a:solidFill>
                            <a:srgbClr val="444444"/>
                          </a:solidFill>
                          <a:latin typeface="Arial"/>
                          <a:ea typeface="Arial"/>
                          <a:cs typeface="Arial"/>
                        </a:rPr>
                        <a:t>93% Ne</a:t>
                      </a:r>
                      <a:endParaRPr sz="1400"/>
                    </a:p>
                  </a:txBody>
                  <a:tcPr/>
                </a:tc>
                <a:tc gridSpan="2" vMerge="1">
                  <a:txBody>
                    <a:bodyPr/>
                    <a:p>
                      <a:pPr>
                        <a:defRPr/>
                      </a:pPr>
                      <a:endParaRPr/>
                    </a:p>
                  </a:txBody>
                  <a:tcPr/>
                </a:tc>
                <a:tc hMerge="1" vMerge="1">
                  <a:txBody>
                    <a:bodyPr/>
                    <a:p>
                      <a:endParaRPr/>
                    </a:p>
                  </a:txBody>
                </a:tc>
              </a:tr>
            </a:tbl>
          </a:graphicData>
        </a:graphic>
      </p:graphicFrame>
      <p:graphicFrame>
        <p:nvGraphicFramePr>
          <p:cNvPr id="1282836966" name=""/>
          <p:cNvGraphicFramePr>
            <a:graphicFrameLocks xmlns:a="http://schemas.openxmlformats.org/drawingml/2006/main"/>
          </p:cNvGraphicFramePr>
          <p:nvPr/>
        </p:nvGraphicFramePr>
        <p:xfrm>
          <a:off x="3957788" y="1201907"/>
          <a:ext cx="4089336" cy="2865900"/>
        </p:xfrm>
        <a:graphic>
          <a:graphicData uri="http://schemas.openxmlformats.org/drawingml/2006/table">
            <a:tbl>
              <a:tblPr firstRow="1" firstCol="0" lastRow="0" lastCol="0" bandRow="1" bandCol="0">
                <a:tableStyleId>{5C22544A-7EE6-4342-B048-85BDC9FD1C3A}</a:tableStyleId>
              </a:tblPr>
              <a:tblGrid>
                <a:gridCol w="1358878"/>
                <a:gridCol w="1358878"/>
                <a:gridCol w="1358878"/>
              </a:tblGrid>
              <a:tr h="895374">
                <a:tc gridSpan="3">
                  <a:txBody>
                    <a:bodyPr/>
                    <a:p>
                      <a:pPr algn="ctr">
                        <a:defRPr/>
                      </a:pPr>
                      <a:r>
                        <a:rPr lang="en-US" sz="1400" b="1" i="0" u="none" strike="noStrike" cap="none" spc="0">
                          <a:solidFill>
                            <a:schemeClr val="lt1"/>
                          </a:solidFill>
                          <a:latin typeface="Arial"/>
                          <a:ea typeface="Arial"/>
                          <a:cs typeface="Arial"/>
                        </a:rPr>
                        <a:t>Ar teko per pastaruosius 1 metus VšĮ Kėdainių pirminės sveikatos priežiūros centre duoti kyšį?</a:t>
                      </a:r>
                      <a:endParaRPr sz="1400"/>
                    </a:p>
                  </a:txBody>
                  <a:tcPr/>
                </a:tc>
                <a:tc hMerge="1">
                  <a:txBody>
                    <a:bodyPr/>
                    <a:p>
                      <a:endParaRPr/>
                    </a:p>
                  </a:txBody>
                </a:tc>
                <a:tc hMerge="1">
                  <a:txBody>
                    <a:bodyPr/>
                    <a:p>
                      <a:endParaRPr/>
                    </a:p>
                  </a:txBody>
                </a:tc>
              </a:tr>
              <a:tr h="681170">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rowSpan="3" gridSpan="2">
                  <a:txBody>
                    <a:bodyPr/>
                    <a:p>
                      <a:pPr algn="ctr">
                        <a:defRPr/>
                      </a:pPr>
                      <a:r>
                        <a:rPr sz="1400" b="1" i="0" u="none">
                          <a:solidFill>
                            <a:srgbClr val="444444"/>
                          </a:solidFill>
                          <a:latin typeface="Arial"/>
                          <a:ea typeface="Arial"/>
                          <a:cs typeface="Arial"/>
                        </a:rPr>
                        <a:t>Kiekis</a:t>
                      </a:r>
                      <a:endParaRPr sz="1400"/>
                    </a:p>
                    <a:p>
                      <a:pPr algn="ctr">
                        <a:defRPr/>
                      </a:pPr>
                      <a:endParaRPr sz="1400"/>
                    </a:p>
                    <a:p>
                      <a:pPr algn="ctr">
                        <a:defRPr/>
                      </a:pPr>
                      <a:endParaRPr sz="1400"/>
                    </a:p>
                    <a:p>
                      <a:pPr algn="ctr">
                        <a:defRPr/>
                      </a:pPr>
                      <a:r>
                        <a:rPr sz="1400" b="0" i="0" u="none">
                          <a:solidFill>
                            <a:srgbClr val="444444"/>
                          </a:solidFill>
                          <a:latin typeface="Arial"/>
                          <a:ea typeface="Arial"/>
                          <a:cs typeface="Arial"/>
                        </a:rPr>
                        <a:t>33</a:t>
                      </a:r>
                      <a:endParaRPr sz="1400"/>
                    </a:p>
                    <a:p>
                      <a:pPr algn="ctr">
                        <a:defRPr/>
                      </a:pPr>
                      <a:endParaRPr sz="1400"/>
                    </a:p>
                    <a:p>
                      <a:pPr algn="ctr">
                        <a:defRPr/>
                      </a:pPr>
                      <a:endParaRPr sz="1400"/>
                    </a:p>
                    <a:p>
                      <a:pPr algn="ctr">
                        <a:defRPr/>
                      </a:pPr>
                      <a:r>
                        <a:rPr sz="1400" b="0" i="0" u="none">
                          <a:solidFill>
                            <a:srgbClr val="444444"/>
                          </a:solidFill>
                          <a:latin typeface="Arial"/>
                          <a:ea typeface="Arial"/>
                          <a:cs typeface="Arial"/>
                        </a:rPr>
                        <a:t>874</a:t>
                      </a:r>
                      <a:endParaRPr sz="1400"/>
                    </a:p>
                    <a:p>
                      <a:pPr algn="ctr">
                        <a:defRPr/>
                      </a:pPr>
                      <a:endParaRPr sz="1400"/>
                    </a:p>
                  </a:txBody>
                  <a:tcPr/>
                </a:tc>
                <a:tc hMerge="1">
                  <a:txBody>
                    <a:bodyPr/>
                    <a:p>
                      <a:endParaRPr/>
                    </a:p>
                  </a:txBody>
                </a:tc>
              </a:tr>
              <a:tr h="638329">
                <a:tc>
                  <a:txBody>
                    <a:bodyPr/>
                    <a:p>
                      <a:pPr algn="ctr">
                        <a:defRPr/>
                      </a:pPr>
                      <a:r>
                        <a:rPr lang="en-US" sz="1400" b="0" i="0" u="none" strike="noStrike" cap="none" spc="0">
                          <a:solidFill>
                            <a:srgbClr val="444444"/>
                          </a:solidFill>
                          <a:latin typeface="Arial"/>
                          <a:ea typeface="Arial"/>
                          <a:cs typeface="Arial"/>
                        </a:rPr>
                        <a:t>4% Taip</a:t>
                      </a:r>
                      <a:endParaRPr sz="1400"/>
                    </a:p>
                  </a:txBody>
                  <a:tcPr/>
                </a:tc>
                <a:tc gridSpan="2" vMerge="1">
                  <a:txBody>
                    <a:bodyPr/>
                    <a:p>
                      <a:pPr>
                        <a:defRPr/>
                      </a:pPr>
                      <a:endParaRPr/>
                    </a:p>
                  </a:txBody>
                  <a:tcPr/>
                </a:tc>
                <a:tc hMerge="1" vMerge="1">
                  <a:txBody>
                    <a:bodyPr/>
                    <a:p>
                      <a:endParaRPr/>
                    </a:p>
                  </a:txBody>
                </a:tc>
              </a:tr>
              <a:tr h="638329">
                <a:tc>
                  <a:txBody>
                    <a:bodyPr/>
                    <a:p>
                      <a:pPr algn="ctr">
                        <a:defRPr/>
                      </a:pPr>
                      <a:r>
                        <a:rPr lang="en-US" sz="1400" b="0" i="0" u="none" strike="noStrike" cap="none" spc="0">
                          <a:solidFill>
                            <a:srgbClr val="444444"/>
                          </a:solidFill>
                          <a:latin typeface="Arial"/>
                          <a:ea typeface="Arial"/>
                          <a:cs typeface="Arial"/>
                        </a:rPr>
                        <a:t>96% Ne</a:t>
                      </a:r>
                      <a:endParaRPr sz="1400"/>
                    </a:p>
                  </a:txBody>
                  <a:tcPr/>
                </a:tc>
                <a:tc gridSpan="2" vMerge="1">
                  <a:txBody>
                    <a:bodyPr/>
                    <a:p>
                      <a:pPr>
                        <a:defRPr/>
                      </a:pPr>
                      <a:endParaRPr/>
                    </a:p>
                  </a:txBody>
                  <a:tcPr/>
                </a:tc>
                <a:tc hMerge="1" vMerge="1">
                  <a:txBody>
                    <a:bodyPr/>
                    <a:p>
                      <a:endParaRPr/>
                    </a:p>
                  </a:txBody>
                </a:tc>
              </a:tr>
            </a:tbl>
          </a:graphicData>
        </a:graphic>
      </p:graphicFrame>
      <p:graphicFrame>
        <p:nvGraphicFramePr>
          <p:cNvPr id="1135294295" name=""/>
          <p:cNvGraphicFramePr>
            <a:graphicFrameLocks xmlns:a="http://schemas.openxmlformats.org/drawingml/2006/main"/>
          </p:cNvGraphicFramePr>
          <p:nvPr/>
        </p:nvGraphicFramePr>
        <p:xfrm>
          <a:off x="8047125" y="1201907"/>
          <a:ext cx="3919902" cy="2865900"/>
        </p:xfrm>
        <a:graphic>
          <a:graphicData uri="http://schemas.openxmlformats.org/drawingml/2006/table">
            <a:tbl>
              <a:tblPr firstRow="1" firstCol="0" lastRow="0" lastCol="0" bandRow="1" bandCol="0">
                <a:tableStyleId>{5C22544A-7EE6-4342-B048-85BDC9FD1C3A}</a:tableStyleId>
              </a:tblPr>
              <a:tblGrid>
                <a:gridCol w="1372109"/>
                <a:gridCol w="1372109"/>
                <a:gridCol w="1372109"/>
              </a:tblGrid>
              <a:tr h="895374">
                <a:tc gridSpan="3">
                  <a:txBody>
                    <a:bodyPr/>
                    <a:p>
                      <a:pPr algn="ctr">
                        <a:defRPr/>
                      </a:pPr>
                      <a:r>
                        <a:rPr lang="en-US" sz="1400" b="1" i="0" u="none" strike="noStrike" cap="none" spc="0">
                          <a:solidFill>
                            <a:schemeClr val="bg1"/>
                          </a:solidFill>
                          <a:latin typeface="Arial"/>
                          <a:ea typeface="Arial"/>
                          <a:cs typeface="Arial"/>
                        </a:rPr>
                        <a:t>Kaip manote, ar dovanų, tokių kaip kava, saldainiai, šokoladas dovanojimas yra kyšis?</a:t>
                      </a:r>
                      <a:endParaRPr sz="1400"/>
                    </a:p>
                  </a:txBody>
                  <a:tcPr/>
                </a:tc>
                <a:tc hMerge="1">
                  <a:txBody>
                    <a:bodyPr/>
                    <a:p>
                      <a:endParaRPr/>
                    </a:p>
                  </a:txBody>
                </a:tc>
                <a:tc hMerge="1">
                  <a:txBody>
                    <a:bodyPr/>
                    <a:p>
                      <a:endParaRPr/>
                    </a:p>
                  </a:txBody>
                </a:tc>
              </a:tr>
              <a:tr h="681170">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rowSpan="3" gridSpan="2">
                  <a:txBody>
                    <a:bodyPr/>
                    <a:p>
                      <a:pPr algn="ctr">
                        <a:defRPr/>
                      </a:pPr>
                      <a:r>
                        <a:rPr sz="1400" b="1" i="0" u="none">
                          <a:solidFill>
                            <a:srgbClr val="444444"/>
                          </a:solidFill>
                          <a:latin typeface="Arial"/>
                          <a:ea typeface="Arial"/>
                          <a:cs typeface="Arial"/>
                        </a:rPr>
                        <a:t>Kiekis</a:t>
                      </a:r>
                      <a:endParaRPr sz="1400"/>
                    </a:p>
                    <a:p>
                      <a:pPr algn="ctr">
                        <a:defRPr/>
                      </a:pPr>
                      <a:endParaRPr sz="1400"/>
                    </a:p>
                    <a:p>
                      <a:pPr algn="ctr">
                        <a:defRPr/>
                      </a:pPr>
                      <a:endParaRPr sz="1400"/>
                    </a:p>
                    <a:p>
                      <a:pPr algn="ctr">
                        <a:defRPr/>
                      </a:pPr>
                      <a:r>
                        <a:rPr sz="1400" b="0" i="0" u="none">
                          <a:solidFill>
                            <a:srgbClr val="444444"/>
                          </a:solidFill>
                          <a:latin typeface="Arial"/>
                          <a:ea typeface="Arial"/>
                          <a:cs typeface="Arial"/>
                        </a:rPr>
                        <a:t>137</a:t>
                      </a:r>
                      <a:endParaRPr sz="1400"/>
                    </a:p>
                    <a:p>
                      <a:pPr algn="ctr">
                        <a:defRPr/>
                      </a:pPr>
                      <a:endParaRPr sz="1400"/>
                    </a:p>
                    <a:p>
                      <a:pPr algn="ctr">
                        <a:defRPr/>
                      </a:pPr>
                      <a:endParaRPr sz="1400"/>
                    </a:p>
                    <a:p>
                      <a:pPr algn="ctr">
                        <a:defRPr/>
                      </a:pPr>
                      <a:r>
                        <a:rPr sz="1400" b="0" i="0" u="none">
                          <a:solidFill>
                            <a:srgbClr val="444444"/>
                          </a:solidFill>
                          <a:latin typeface="Arial"/>
                          <a:ea typeface="Arial"/>
                          <a:cs typeface="Arial"/>
                        </a:rPr>
                        <a:t>770</a:t>
                      </a:r>
                      <a:endParaRPr sz="1400"/>
                    </a:p>
                    <a:p>
                      <a:pPr algn="ctr">
                        <a:defRPr/>
                      </a:pPr>
                      <a:endParaRPr sz="1400"/>
                    </a:p>
                  </a:txBody>
                  <a:tcPr/>
                </a:tc>
                <a:tc hMerge="1">
                  <a:txBody>
                    <a:bodyPr/>
                    <a:p>
                      <a:endParaRPr/>
                    </a:p>
                  </a:txBody>
                </a:tc>
              </a:tr>
              <a:tr h="638329">
                <a:tc>
                  <a:txBody>
                    <a:bodyPr/>
                    <a:p>
                      <a:pPr algn="ctr">
                        <a:defRPr/>
                      </a:pPr>
                      <a:r>
                        <a:rPr lang="en-US" sz="1400" b="0" i="0" u="none" strike="noStrike" cap="none" spc="0">
                          <a:solidFill>
                            <a:srgbClr val="444444"/>
                          </a:solidFill>
                          <a:latin typeface="Arial"/>
                          <a:ea typeface="Arial"/>
                          <a:cs typeface="Arial"/>
                        </a:rPr>
                        <a:t>15% Taip</a:t>
                      </a:r>
                      <a:endParaRPr sz="1400"/>
                    </a:p>
                  </a:txBody>
                  <a:tcPr/>
                </a:tc>
                <a:tc gridSpan="2" vMerge="1">
                  <a:txBody>
                    <a:bodyPr/>
                    <a:p>
                      <a:pPr>
                        <a:defRPr/>
                      </a:pPr>
                      <a:endParaRPr/>
                    </a:p>
                  </a:txBody>
                  <a:tcPr/>
                </a:tc>
                <a:tc hMerge="1" vMerge="1">
                  <a:txBody>
                    <a:bodyPr/>
                    <a:p>
                      <a:endParaRPr/>
                    </a:p>
                  </a:txBody>
                </a:tc>
              </a:tr>
              <a:tr h="638329">
                <a:tc>
                  <a:txBody>
                    <a:bodyPr/>
                    <a:p>
                      <a:pPr algn="ctr">
                        <a:defRPr/>
                      </a:pPr>
                      <a:r>
                        <a:rPr lang="en-US" sz="1400" b="0" i="0" u="none" strike="noStrike" cap="none" spc="0">
                          <a:solidFill>
                            <a:srgbClr val="444444"/>
                          </a:solidFill>
                          <a:latin typeface="Arial"/>
                          <a:ea typeface="Arial"/>
                          <a:cs typeface="Arial"/>
                        </a:rPr>
                        <a:t>85% Ne</a:t>
                      </a:r>
                      <a:endParaRPr sz="1400"/>
                    </a:p>
                  </a:txBody>
                  <a:tcPr/>
                </a:tc>
                <a:tc gridSpan="2" vMerge="1">
                  <a:txBody>
                    <a:bodyPr/>
                    <a:p>
                      <a:pPr>
                        <a:defRPr/>
                      </a:pPr>
                      <a:endParaRPr/>
                    </a:p>
                  </a:txBody>
                  <a:tcPr/>
                </a:tc>
                <a:tc hMerge="1" vMerge="1">
                  <a:txBody>
                    <a:bodyPr/>
                    <a:p>
                      <a:endParaRPr/>
                    </a:p>
                  </a:txBody>
                </a:tc>
              </a:tr>
            </a:tbl>
          </a:graphicData>
        </a:graphic>
      </p:graphicFrame>
      <p:graphicFrame>
        <p:nvGraphicFramePr>
          <p:cNvPr id="1393846249" name=""/>
          <p:cNvGraphicFramePr>
            <a:graphicFrameLocks xmlns:a="http://schemas.openxmlformats.org/drawingml/2006/main"/>
          </p:cNvGraphicFramePr>
          <p:nvPr/>
        </p:nvGraphicFramePr>
        <p:xfrm>
          <a:off x="37884" y="4067809"/>
          <a:ext cx="3919902" cy="2865900"/>
        </p:xfrm>
        <a:graphic>
          <a:graphicData uri="http://schemas.openxmlformats.org/drawingml/2006/table">
            <a:tbl>
              <a:tblPr firstRow="1" firstCol="0" lastRow="0" lastCol="0" bandRow="1" bandCol="0">
                <a:tableStyleId>{5C22544A-7EE6-4342-B048-85BDC9FD1C3A}</a:tableStyleId>
              </a:tblPr>
              <a:tblGrid>
                <a:gridCol w="1983957"/>
                <a:gridCol w="1983957"/>
                <a:gridCol w="1983957"/>
              </a:tblGrid>
              <a:tr h="1055191">
                <a:tc gridSpan="3">
                  <a:txBody>
                    <a:bodyPr/>
                    <a:p>
                      <a:pPr algn="ctr">
                        <a:defRPr/>
                      </a:pPr>
                      <a:r>
                        <a:rPr lang="en-US" sz="1400" b="1" i="0" u="none" strike="noStrike" cap="none" spc="0">
                          <a:solidFill>
                            <a:schemeClr val="bg1"/>
                          </a:solidFill>
                          <a:latin typeface="Arial"/>
                          <a:ea typeface="Arial"/>
                          <a:cs typeface="Arial"/>
                        </a:rPr>
                        <a:t>Ar teko per pastaruosius 1 metus VšĮ Kėdainių pirminės sveikatos priežiūros centre už suteiktas mokamas paslaugas atsiskaityti tiesiogiai </a:t>
                      </a:r>
                      <a:r>
                        <a:rPr lang="en-US" sz="1400" b="1" i="0" u="none" strike="noStrike" cap="none" spc="0">
                          <a:solidFill>
                            <a:schemeClr val="bg1"/>
                          </a:solidFill>
                          <a:latin typeface="Arial"/>
                          <a:ea typeface="Arial"/>
                          <a:cs typeface="Arial"/>
                        </a:rPr>
                        <a:t>gydytojui ar kitam medicinos personalui, o ne į įstaigos kasą arba banko sąskaitą?</a:t>
                      </a:r>
                      <a:endParaRPr lang="en-US" sz="1400" b="1" i="0" u="none" strike="noStrike" cap="none" spc="0">
                        <a:solidFill>
                          <a:schemeClr val="bg1"/>
                        </a:solidFill>
                        <a:latin typeface="Arial"/>
                        <a:cs typeface="Arial"/>
                      </a:endParaRPr>
                    </a:p>
                  </a:txBody>
                  <a:tcPr/>
                </a:tc>
                <a:tc hMerge="1">
                  <a:txBody>
                    <a:bodyPr/>
                    <a:p>
                      <a:endParaRPr/>
                    </a:p>
                  </a:txBody>
                </a:tc>
                <a:tc hMerge="1">
                  <a:txBody>
                    <a:bodyPr/>
                    <a:p>
                      <a:endParaRPr/>
                    </a:p>
                  </a:txBody>
                </a:tc>
              </a:tr>
              <a:tr h="561211">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rowSpan="3" gridSpan="2">
                  <a:txBody>
                    <a:bodyPr/>
                    <a:p>
                      <a:pPr algn="ctr">
                        <a:defRPr/>
                      </a:pPr>
                      <a:r>
                        <a:rPr sz="1400" b="1" i="0" u="none">
                          <a:solidFill>
                            <a:srgbClr val="444444"/>
                          </a:solidFill>
                          <a:latin typeface="Arial"/>
                          <a:ea typeface="Arial"/>
                          <a:cs typeface="Arial"/>
                        </a:rPr>
                        <a:t>Kiekis</a:t>
                      </a:r>
                      <a:endParaRPr sz="1400"/>
                    </a:p>
                    <a:p>
                      <a:pPr algn="ctr">
                        <a:defRPr/>
                      </a:pPr>
                      <a:endParaRPr sz="1400"/>
                    </a:p>
                    <a:p>
                      <a:pPr algn="ctr">
                        <a:defRPr/>
                      </a:pPr>
                      <a:r>
                        <a:rPr sz="1400" b="0" i="0" u="none">
                          <a:solidFill>
                            <a:srgbClr val="444444"/>
                          </a:solidFill>
                          <a:latin typeface="Arial"/>
                          <a:ea typeface="Arial"/>
                          <a:cs typeface="Arial"/>
                        </a:rPr>
                        <a:t>25</a:t>
                      </a:r>
                      <a:endParaRPr sz="1400" b="0" i="0" u="none">
                        <a:solidFill>
                          <a:srgbClr val="444444"/>
                        </a:solidFill>
                        <a:latin typeface="Arial"/>
                        <a:ea typeface="Arial"/>
                        <a:cs typeface="Arial"/>
                      </a:endParaRPr>
                    </a:p>
                    <a:p>
                      <a:pPr algn="ctr">
                        <a:defRPr/>
                      </a:pPr>
                      <a:endParaRPr sz="1400"/>
                    </a:p>
                    <a:p>
                      <a:pPr algn="ctr">
                        <a:defRPr/>
                      </a:pPr>
                      <a:r>
                        <a:rPr sz="1400" b="0" i="0" u="none">
                          <a:solidFill>
                            <a:srgbClr val="444444"/>
                          </a:solidFill>
                          <a:latin typeface="Arial"/>
                          <a:ea typeface="Arial"/>
                          <a:cs typeface="Arial"/>
                        </a:rPr>
                        <a:t>882</a:t>
                      </a:r>
                      <a:endParaRPr sz="1400"/>
                    </a:p>
                    <a:p>
                      <a:pPr algn="ctr">
                        <a:defRPr/>
                      </a:pPr>
                      <a:endParaRPr sz="1400"/>
                    </a:p>
                  </a:txBody>
                  <a:tcPr/>
                </a:tc>
                <a:tc hMerge="1">
                  <a:txBody>
                    <a:bodyPr/>
                    <a:p>
                      <a:endParaRPr/>
                    </a:p>
                  </a:txBody>
                </a:tc>
              </a:tr>
              <a:tr h="448754">
                <a:tc>
                  <a:txBody>
                    <a:bodyPr/>
                    <a:p>
                      <a:pPr algn="ctr">
                        <a:defRPr/>
                      </a:pPr>
                      <a:r>
                        <a:rPr lang="en-US" sz="1400" b="0" i="0" u="none" strike="noStrike" cap="none" spc="0">
                          <a:solidFill>
                            <a:srgbClr val="444444"/>
                          </a:solidFill>
                          <a:latin typeface="Arial"/>
                          <a:ea typeface="Arial"/>
                          <a:cs typeface="Arial"/>
                        </a:rPr>
                        <a:t>3% Taip</a:t>
                      </a:r>
                      <a:endParaRPr sz="1400"/>
                    </a:p>
                  </a:txBody>
                  <a:tcPr/>
                </a:tc>
                <a:tc gridSpan="2" vMerge="1">
                  <a:txBody>
                    <a:bodyPr/>
                    <a:p>
                      <a:pPr>
                        <a:defRPr/>
                      </a:pPr>
                      <a:endParaRPr/>
                    </a:p>
                  </a:txBody>
                  <a:tcPr/>
                </a:tc>
                <a:tc hMerge="1" vMerge="1">
                  <a:txBody>
                    <a:bodyPr/>
                    <a:p>
                      <a:endParaRPr/>
                    </a:p>
                  </a:txBody>
                </a:tc>
              </a:tr>
              <a:tr h="729919">
                <a:tc>
                  <a:txBody>
                    <a:bodyPr/>
                    <a:p>
                      <a:pPr algn="ctr">
                        <a:defRPr/>
                      </a:pPr>
                      <a:r>
                        <a:rPr lang="en-US" sz="1400" b="0" i="0" u="none" strike="noStrike" cap="none" spc="0">
                          <a:solidFill>
                            <a:srgbClr val="444444"/>
                          </a:solidFill>
                          <a:latin typeface="Arial"/>
                          <a:ea typeface="Arial"/>
                          <a:cs typeface="Arial"/>
                        </a:rPr>
                        <a:t>97% Ne</a:t>
                      </a:r>
                      <a:endParaRPr sz="1400"/>
                    </a:p>
                  </a:txBody>
                  <a:tcPr/>
                </a:tc>
                <a:tc gridSpan="2" vMerge="1">
                  <a:txBody>
                    <a:bodyPr/>
                    <a:p>
                      <a:pPr>
                        <a:defRPr/>
                      </a:pPr>
                      <a:endParaRPr/>
                    </a:p>
                  </a:txBody>
                  <a:tcPr/>
                </a:tc>
                <a:tc hMerge="1" vMerge="1">
                  <a:txBody>
                    <a:bodyPr/>
                    <a:p>
                      <a:endParaRPr/>
                    </a:p>
                  </a:txBody>
                </a:tc>
              </a:tr>
            </a:tbl>
          </a:graphicData>
        </a:graphic>
      </p:graphicFrame>
      <p:graphicFrame>
        <p:nvGraphicFramePr>
          <p:cNvPr id="50593436" name=""/>
          <p:cNvGraphicFramePr>
            <a:graphicFrameLocks xmlns:a="http://schemas.openxmlformats.org/drawingml/2006/main"/>
          </p:cNvGraphicFramePr>
          <p:nvPr/>
        </p:nvGraphicFramePr>
        <p:xfrm>
          <a:off x="6002456" y="4096873"/>
          <a:ext cx="5964570" cy="2807774"/>
        </p:xfrm>
        <a:graphic>
          <a:graphicData uri="http://schemas.openxmlformats.org/drawingml/2006/table">
            <a:tbl>
              <a:tblPr firstRow="1" firstCol="0" lastRow="0" lastCol="0" bandRow="1" bandCol="0">
                <a:tableStyleId>{5C22544A-7EE6-4342-B048-85BDC9FD1C3A}</a:tableStyleId>
              </a:tblPr>
              <a:tblGrid>
                <a:gridCol w="2065876"/>
                <a:gridCol w="2065876"/>
                <a:gridCol w="2065876"/>
              </a:tblGrid>
              <a:tr h="1055191">
                <a:tc gridSpan="3">
                  <a:txBody>
                    <a:bodyPr/>
                    <a:p>
                      <a:pPr>
                        <a:defRPr/>
                      </a:pPr>
                      <a:r>
                        <a:rPr lang="en-US" sz="1400" b="1" i="0" u="none" strike="noStrike" cap="none" spc="0">
                          <a:solidFill>
                            <a:schemeClr val="bg1"/>
                          </a:solidFill>
                          <a:latin typeface="Arial"/>
                          <a:ea typeface="Arial"/>
                          <a:cs typeface="Arial"/>
                        </a:rPr>
                        <a:t>Ar žinote kur kreiptis susidūrus su korupcinio pobūdžio veika?</a:t>
                      </a:r>
                      <a:endParaRPr lang="en-US" sz="1400" b="1" i="0" u="none" strike="noStrike" cap="none" spc="0">
                        <a:solidFill>
                          <a:schemeClr val="bg1"/>
                        </a:solidFill>
                        <a:latin typeface="Arial"/>
                        <a:cs typeface="Arial"/>
                      </a:endParaRPr>
                    </a:p>
                  </a:txBody>
                  <a:tcPr/>
                </a:tc>
                <a:tc hMerge="1">
                  <a:txBody>
                    <a:bodyPr/>
                    <a:p>
                      <a:endParaRPr/>
                    </a:p>
                  </a:txBody>
                </a:tc>
                <a:tc hMerge="1">
                  <a:txBody>
                    <a:bodyPr/>
                    <a:p>
                      <a:endParaRPr/>
                    </a:p>
                  </a:txBody>
                </a:tc>
              </a:tr>
              <a:tr h="561211">
                <a:tc>
                  <a:txBody>
                    <a:bodyPr/>
                    <a:p>
                      <a:pPr algn="ctr">
                        <a:defRPr/>
                      </a:pPr>
                      <a:r>
                        <a:rPr lang="en-US" sz="1400" b="1" i="0" u="none" strike="noStrike" cap="none" spc="0">
                          <a:solidFill>
                            <a:srgbClr val="444444"/>
                          </a:solidFill>
                          <a:latin typeface="Arial"/>
                          <a:ea typeface="Arial"/>
                          <a:cs typeface="Arial"/>
                        </a:rPr>
                        <a:t>Atsakymo variantai</a:t>
                      </a:r>
                      <a:endParaRPr sz="1400"/>
                    </a:p>
                  </a:txBody>
                  <a:tcPr/>
                </a:tc>
                <a:tc rowSpan="3" gridSpan="2">
                  <a:txBody>
                    <a:bodyPr/>
                    <a:p>
                      <a:pPr algn="ctr">
                        <a:defRPr/>
                      </a:pPr>
                      <a:r>
                        <a:rPr sz="1400" b="1" i="0" u="none">
                          <a:solidFill>
                            <a:srgbClr val="444444"/>
                          </a:solidFill>
                          <a:latin typeface="Arial"/>
                          <a:ea typeface="Arial"/>
                          <a:cs typeface="Arial"/>
                        </a:rPr>
                        <a:t>Kiekis</a:t>
                      </a:r>
                      <a:endParaRPr sz="1400"/>
                    </a:p>
                    <a:p>
                      <a:pPr algn="ctr">
                        <a:defRPr/>
                      </a:pPr>
                      <a:endParaRPr sz="1400"/>
                    </a:p>
                    <a:p>
                      <a:pPr algn="ctr">
                        <a:defRPr/>
                      </a:pPr>
                      <a:r>
                        <a:rPr sz="1400" b="0" i="0" u="none">
                          <a:solidFill>
                            <a:srgbClr val="444444"/>
                          </a:solidFill>
                          <a:latin typeface="Arial"/>
                          <a:ea typeface="Arial"/>
                          <a:cs typeface="Arial"/>
                        </a:rPr>
                        <a:t>610</a:t>
                      </a:r>
                      <a:endParaRPr sz="1400" b="0" i="0" u="none">
                        <a:solidFill>
                          <a:srgbClr val="444444"/>
                        </a:solidFill>
                        <a:latin typeface="Arial"/>
                        <a:ea typeface="Arial"/>
                        <a:cs typeface="Arial"/>
                      </a:endParaRPr>
                    </a:p>
                    <a:p>
                      <a:pPr algn="ctr">
                        <a:defRPr/>
                      </a:pPr>
                      <a:endParaRPr sz="1400"/>
                    </a:p>
                    <a:p>
                      <a:pPr algn="ctr">
                        <a:defRPr/>
                      </a:pPr>
                      <a:r>
                        <a:rPr sz="1400" b="0" i="0" u="none">
                          <a:solidFill>
                            <a:srgbClr val="444444"/>
                          </a:solidFill>
                          <a:latin typeface="Arial"/>
                          <a:ea typeface="Arial"/>
                          <a:cs typeface="Arial"/>
                        </a:rPr>
                        <a:t>297</a:t>
                      </a:r>
                      <a:endParaRPr sz="1400"/>
                    </a:p>
                    <a:p>
                      <a:pPr algn="ctr">
                        <a:defRPr/>
                      </a:pPr>
                      <a:endParaRPr sz="1400"/>
                    </a:p>
                  </a:txBody>
                  <a:tcPr/>
                </a:tc>
                <a:tc hMerge="1">
                  <a:txBody>
                    <a:bodyPr/>
                    <a:p>
                      <a:endParaRPr/>
                    </a:p>
                  </a:txBody>
                </a:tc>
              </a:tr>
              <a:tr h="448754">
                <a:tc>
                  <a:txBody>
                    <a:bodyPr/>
                    <a:p>
                      <a:pPr algn="ctr">
                        <a:defRPr/>
                      </a:pPr>
                      <a:r>
                        <a:rPr lang="en-US" sz="1400" b="0" i="0" u="none" strike="noStrike" cap="none" spc="0">
                          <a:solidFill>
                            <a:srgbClr val="444444"/>
                          </a:solidFill>
                          <a:latin typeface="Arial"/>
                          <a:ea typeface="Arial"/>
                          <a:cs typeface="Arial"/>
                        </a:rPr>
                        <a:t>67% Taip</a:t>
                      </a:r>
                      <a:endParaRPr sz="1400"/>
                    </a:p>
                  </a:txBody>
                  <a:tcPr/>
                </a:tc>
                <a:tc gridSpan="2" vMerge="1">
                  <a:txBody>
                    <a:bodyPr/>
                    <a:p>
                      <a:pPr>
                        <a:defRPr/>
                      </a:pPr>
                      <a:endParaRPr/>
                    </a:p>
                  </a:txBody>
                  <a:tcPr/>
                </a:tc>
                <a:tc hMerge="1" vMerge="1">
                  <a:txBody>
                    <a:bodyPr/>
                    <a:p>
                      <a:endParaRPr/>
                    </a:p>
                  </a:txBody>
                </a:tc>
              </a:tr>
              <a:tr h="729919">
                <a:tc>
                  <a:txBody>
                    <a:bodyPr/>
                    <a:p>
                      <a:pPr algn="ctr">
                        <a:defRPr/>
                      </a:pPr>
                      <a:r>
                        <a:rPr lang="en-US" sz="1400" b="0" i="0" u="none" strike="noStrike" cap="none" spc="0">
                          <a:solidFill>
                            <a:srgbClr val="444444"/>
                          </a:solidFill>
                          <a:latin typeface="Arial"/>
                          <a:ea typeface="Arial"/>
                          <a:cs typeface="Arial"/>
                        </a:rPr>
                        <a:t>33% Ne</a:t>
                      </a:r>
                      <a:endParaRPr sz="1400"/>
                    </a:p>
                  </a:txBody>
                  <a:tcPr/>
                </a:tc>
                <a:tc gridSpan="2" vMerge="1">
                  <a:txBody>
                    <a:bodyPr/>
                    <a:p>
                      <a:pPr>
                        <a:defRPr/>
                      </a:pPr>
                      <a:endParaRPr/>
                    </a:p>
                  </a:txBody>
                  <a:tcPr/>
                </a:tc>
                <a:tc hMerge="1" vMerge="1">
                  <a:txBody>
                    <a:bodyPr/>
                    <a:p>
                      <a:endParaRPr/>
                    </a:p>
                  </a:txBody>
                </a:tc>
              </a:tr>
            </a:tbl>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96583538" name="Title 1"/>
          <p:cNvSpPr>
            <a:spLocks noGrp="1"/>
          </p:cNvSpPr>
          <p:nvPr>
            <p:ph type="title"/>
          </p:nvPr>
        </p:nvSpPr>
        <p:spPr bwMode="auto"/>
        <p:txBody>
          <a:bodyPr/>
          <a:lstStyle/>
          <a:p>
            <a:pPr algn="ctr">
              <a:defRPr/>
            </a:pPr>
            <a:r>
              <a:rPr lang="en-US" sz="4400" b="0" i="0" u="none" strike="noStrike" cap="none" spc="0">
                <a:solidFill>
                  <a:schemeClr val="tx1"/>
                </a:solidFill>
                <a:latin typeface="Arial Black"/>
                <a:ea typeface="Arial Black"/>
                <a:cs typeface="Arial Black"/>
              </a:rPr>
              <a:t>Bendradarbiavimas su STT</a:t>
            </a:r>
            <a:endParaRPr sz="4400">
              <a:latin typeface="Arial Black"/>
              <a:cs typeface="Arial Black"/>
            </a:endParaRPr>
          </a:p>
        </p:txBody>
      </p:sp>
      <p:sp>
        <p:nvSpPr>
          <p:cNvPr id="949088849" name="Content Placeholder 2"/>
          <p:cNvSpPr>
            <a:spLocks noGrp="1"/>
          </p:cNvSpPr>
          <p:nvPr>
            <p:ph idx="1"/>
          </p:nvPr>
        </p:nvSpPr>
        <p:spPr bwMode="auto"/>
        <p:txBody>
          <a:bodyPr/>
          <a:lstStyle/>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Reguliarūs darbuotojų mokymai;</a:t>
            </a:r>
            <a:endParaRPr sz="3200" b="0" i="0" u="none" strike="noStrike" cap="none" spc="0">
              <a:solidFill>
                <a:schemeClr val="tx1"/>
              </a:solidFill>
              <a:latin typeface="Arial"/>
              <a:ea typeface="Arial"/>
              <a:cs typeface="Arial"/>
            </a:endParaRPr>
          </a:p>
          <a:p>
            <a:pPr marL="0" indent="0">
              <a:buFont typeface="Arial"/>
              <a:buNone/>
              <a:defRPr/>
            </a:pPr>
            <a:r>
              <a:rPr lang="en-US" sz="3200" b="0" i="0" u="sng" strike="noStrike" cap="none" spc="0">
                <a:solidFill>
                  <a:schemeClr val="tx1"/>
                </a:solidFill>
                <a:latin typeface="Arial"/>
                <a:ea typeface="Arial"/>
                <a:cs typeface="Arial"/>
                <a:hlinkClick r:id="rId3" tooltip="https://emokymai.stt.lt/"/>
              </a:rPr>
              <a:t>https://emokymai.stt.lt/</a:t>
            </a:r>
            <a:r>
              <a:rPr lang="en-US" sz="3200" b="0" i="0" u="none" strike="noStrike" cap="none" spc="0">
                <a:solidFill>
                  <a:schemeClr val="tx1"/>
                </a:solidFill>
                <a:latin typeface="Arial"/>
                <a:ea typeface="Arial"/>
                <a:cs typeface="Arial"/>
              </a:rPr>
              <a:t> </a:t>
            </a:r>
            <a:endParaRPr sz="3200" b="0" i="0" u="none" strike="noStrike" cap="none" spc="0">
              <a:solidFill>
                <a:schemeClr val="tx1"/>
              </a:solidFill>
              <a:latin typeface="Arial"/>
              <a:cs typeface="Arial"/>
            </a:endParaRPr>
          </a:p>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Tiesioginis bendradarbiavimas su pareigūnais.</a:t>
            </a:r>
            <a:endParaRPr sz="3200"/>
          </a:p>
        </p:txBody>
      </p:sp>
      <p:pic>
        <p:nvPicPr>
          <p:cNvPr id="1764894956" name=""/>
          <p:cNvPicPr>
            <a:picLocks noChangeAspect="1"/>
          </p:cNvPicPr>
          <p:nvPr/>
        </p:nvPicPr>
        <p:blipFill>
          <a:blip r:embed="rId4"/>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736122217" name="Title 1"/>
          <p:cNvSpPr>
            <a:spLocks noGrp="1"/>
          </p:cNvSpPr>
          <p:nvPr>
            <p:ph type="title"/>
          </p:nvPr>
        </p:nvSpPr>
        <p:spPr bwMode="auto"/>
        <p:txBody>
          <a:bodyPr/>
          <a:lstStyle/>
          <a:p>
            <a:pPr algn="ctr">
              <a:defRPr/>
            </a:pPr>
            <a:r>
              <a:rPr lang="en-US" sz="4400" b="0" i="0" u="none" strike="noStrike" cap="none" spc="0">
                <a:solidFill>
                  <a:schemeClr val="tx1"/>
                </a:solidFill>
                <a:latin typeface="Arial Black"/>
                <a:ea typeface="Arial Black"/>
                <a:cs typeface="Arial Black"/>
              </a:rPr>
              <a:t>Skundų nagrinėjimas</a:t>
            </a:r>
            <a:endParaRPr sz="4400">
              <a:latin typeface="Arial Black"/>
              <a:cs typeface="Arial Black"/>
            </a:endParaRPr>
          </a:p>
        </p:txBody>
      </p:sp>
      <p:sp>
        <p:nvSpPr>
          <p:cNvPr id="2052221961" name="Content Placeholder 2"/>
          <p:cNvSpPr>
            <a:spLocks noGrp="1"/>
          </p:cNvSpPr>
          <p:nvPr>
            <p:ph idx="1"/>
          </p:nvPr>
        </p:nvSpPr>
        <p:spPr bwMode="auto"/>
        <p:txBody>
          <a:bodyPr/>
          <a:lstStyle/>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Reakcija į kiekvieną gautą skundą;</a:t>
            </a:r>
            <a:endParaRPr sz="3200" b="0" i="0" u="none" strike="noStrike" cap="none" spc="0">
              <a:solidFill>
                <a:schemeClr val="tx1"/>
              </a:solidFill>
              <a:latin typeface="Arial"/>
              <a:cs typeface="Arial"/>
            </a:endParaRPr>
          </a:p>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Analizė ir ataskaitos rengimas.</a:t>
            </a:r>
            <a:endParaRPr sz="3200"/>
          </a:p>
        </p:txBody>
      </p:sp>
      <p:pic>
        <p:nvPicPr>
          <p:cNvPr id="702107771" name=""/>
          <p:cNvPicPr>
            <a:picLocks noChangeAspect="1"/>
          </p:cNvPicPr>
          <p:nvPr/>
        </p:nvPicPr>
        <p:blipFill>
          <a:blip r:embed="rId3"/>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345475627" name="Title 1"/>
          <p:cNvSpPr>
            <a:spLocks noGrp="1"/>
          </p:cNvSpPr>
          <p:nvPr>
            <p:ph type="title"/>
          </p:nvPr>
        </p:nvSpPr>
        <p:spPr bwMode="auto"/>
        <p:txBody>
          <a:bodyPr/>
          <a:lstStyle/>
          <a:p>
            <a:pPr algn="ctr">
              <a:defRPr/>
            </a:pPr>
            <a:r>
              <a:rPr lang="en-US" sz="4400" b="0" i="0" u="none" strike="noStrike" cap="none" spc="0">
                <a:solidFill>
                  <a:schemeClr val="tx1"/>
                </a:solidFill>
                <a:latin typeface="Arial Black"/>
                <a:ea typeface="Arial Black"/>
                <a:cs typeface="Arial Black"/>
              </a:rPr>
              <a:t>Korupcijos rizikos nustatymas</a:t>
            </a:r>
            <a:endParaRPr sz="4400">
              <a:latin typeface="Arial Black"/>
              <a:cs typeface="Arial Black"/>
            </a:endParaRPr>
          </a:p>
        </p:txBody>
      </p:sp>
      <p:sp>
        <p:nvSpPr>
          <p:cNvPr id="1782052778" name="Content Placeholder 2"/>
          <p:cNvSpPr>
            <a:spLocks noGrp="1"/>
          </p:cNvSpPr>
          <p:nvPr>
            <p:ph idx="1"/>
          </p:nvPr>
        </p:nvSpPr>
        <p:spPr bwMode="auto"/>
        <p:txBody>
          <a:bodyPr/>
          <a:lstStyle/>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Tikslingi rizikos tyrimai ir vertinimai pagal direktoriaus sprendimą.</a:t>
            </a:r>
            <a:endParaRPr sz="3200"/>
          </a:p>
        </p:txBody>
      </p:sp>
      <p:pic>
        <p:nvPicPr>
          <p:cNvPr id="1309902434" name=""/>
          <p:cNvPicPr>
            <a:picLocks noChangeAspect="1"/>
          </p:cNvPicPr>
          <p:nvPr/>
        </p:nvPicPr>
        <p:blipFill>
          <a:blip r:embed="rId3"/>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95522463" name="Title 1"/>
          <p:cNvSpPr>
            <a:spLocks noGrp="1"/>
          </p:cNvSpPr>
          <p:nvPr>
            <p:ph type="title"/>
          </p:nvPr>
        </p:nvSpPr>
        <p:spPr bwMode="auto"/>
        <p:txBody>
          <a:bodyPr/>
          <a:lstStyle/>
          <a:p>
            <a:pPr algn="ctr">
              <a:defRPr/>
            </a:pPr>
            <a:r>
              <a:rPr lang="en-US" sz="4400" b="0" i="0" u="none" strike="noStrike" cap="none" spc="0">
                <a:solidFill>
                  <a:schemeClr val="tx1"/>
                </a:solidFill>
                <a:latin typeface="Arial Black"/>
                <a:ea typeface="Arial Black"/>
                <a:cs typeface="Arial Black"/>
              </a:rPr>
              <a:t>Viešieji pirkimai per CPO</a:t>
            </a:r>
            <a:endParaRPr sz="4400">
              <a:latin typeface="Arial Black"/>
              <a:cs typeface="Arial Black"/>
            </a:endParaRPr>
          </a:p>
        </p:txBody>
      </p:sp>
      <p:sp>
        <p:nvSpPr>
          <p:cNvPr id="955899857" name="Content Placeholder 2"/>
          <p:cNvSpPr>
            <a:spLocks noGrp="1"/>
          </p:cNvSpPr>
          <p:nvPr>
            <p:ph idx="1"/>
          </p:nvPr>
        </p:nvSpPr>
        <p:spPr bwMode="auto"/>
        <p:txBody>
          <a:bodyPr/>
          <a:lstStyle/>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Didinti pirkimų skaičių per Centrinę pirkimų organizaciją.</a:t>
            </a:r>
            <a:endParaRPr sz="3200" b="0" i="0" u="none" strike="noStrike" cap="none" spc="0">
              <a:solidFill>
                <a:schemeClr val="tx1"/>
              </a:solidFill>
              <a:latin typeface="Arial"/>
              <a:cs typeface="Arial"/>
            </a:endParaRPr>
          </a:p>
          <a:p>
            <a:pPr>
              <a:defRPr/>
            </a:pPr>
            <a:endParaRPr sz="3200"/>
          </a:p>
        </p:txBody>
      </p:sp>
      <p:pic>
        <p:nvPicPr>
          <p:cNvPr id="12647529" name=""/>
          <p:cNvPicPr>
            <a:picLocks noChangeAspect="1"/>
          </p:cNvPicPr>
          <p:nvPr/>
        </p:nvPicPr>
        <p:blipFill>
          <a:blip r:embed="rId3"/>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7721448" name="Title 1"/>
          <p:cNvSpPr>
            <a:spLocks noGrp="1"/>
          </p:cNvSpPr>
          <p:nvPr>
            <p:ph type="title"/>
          </p:nvPr>
        </p:nvSpPr>
        <p:spPr bwMode="auto"/>
        <p:txBody>
          <a:bodyPr/>
          <a:lstStyle/>
          <a:p>
            <a:pPr algn="ctr">
              <a:defRPr/>
            </a:pPr>
            <a:r>
              <a:rPr lang="en-US" sz="4400" b="0" i="0" u="none" strike="noStrike" cap="none" spc="0">
                <a:solidFill>
                  <a:schemeClr val="tx1"/>
                </a:solidFill>
                <a:latin typeface="Arial Black"/>
                <a:ea typeface="Arial Black"/>
                <a:cs typeface="Arial Black"/>
              </a:rPr>
              <a:t>Informacija apie paslaugas</a:t>
            </a:r>
            <a:endParaRPr sz="4400">
              <a:latin typeface="Arial Black"/>
              <a:cs typeface="Arial Black"/>
            </a:endParaRPr>
          </a:p>
        </p:txBody>
      </p:sp>
      <p:sp>
        <p:nvSpPr>
          <p:cNvPr id="2034243596" name="Content Placeholder 2"/>
          <p:cNvSpPr>
            <a:spLocks noGrp="1"/>
          </p:cNvSpPr>
          <p:nvPr>
            <p:ph idx="1"/>
          </p:nvPr>
        </p:nvSpPr>
        <p:spPr bwMode="auto"/>
        <p:txBody>
          <a:bodyPr/>
          <a:lstStyle/>
          <a:p>
            <a:pPr>
              <a:defRPr/>
            </a:pPr>
            <a:endParaRPr lang="en-US" sz="2800" b="0" i="0" u="none" strike="noStrike" cap="none" spc="0">
              <a:solidFill>
                <a:schemeClr val="tx1"/>
              </a:solidFill>
              <a:latin typeface="Arial"/>
              <a:cs typeface="Arial"/>
            </a:endParaRPr>
          </a:p>
          <a:p>
            <a:pPr marL="0" indent="0">
              <a:buFont typeface="Arial"/>
              <a:buNone/>
              <a:defRPr/>
            </a:pPr>
            <a:r>
              <a:rPr lang="en-US" sz="2800" b="0" i="1" u="none" strike="noStrike" cap="none" spc="0">
                <a:solidFill>
                  <a:schemeClr val="tx1"/>
                </a:solidFill>
                <a:latin typeface="Arial"/>
                <a:ea typeface="Arial"/>
                <a:cs typeface="Arial"/>
              </a:rPr>
              <a:t>Informacija apie:</a:t>
            </a:r>
            <a:endParaRPr lang="en-US" sz="2800" b="0" i="0" u="none" strike="noStrike" cap="none" spc="0">
              <a:solidFill>
                <a:schemeClr val="tx1"/>
              </a:solidFill>
              <a:latin typeface="Arial"/>
              <a:cs typeface="Arial"/>
            </a:endParaRPr>
          </a:p>
          <a:p>
            <a:pPr>
              <a:defRPr/>
            </a:pPr>
            <a:endParaRPr lang="en-US"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Nemokamas (PSDF) paslaugas</a:t>
            </a:r>
            <a:endParaRPr lang="en-US" sz="2800" b="0" i="0" u="none" strike="noStrike" cap="none" spc="0">
              <a:solidFill>
                <a:schemeClr val="tx1"/>
              </a:solidFill>
              <a:latin typeface="Arial"/>
              <a:ea typeface="Arial"/>
              <a:cs typeface="Arial"/>
            </a:endParaRPr>
          </a:p>
          <a:p>
            <a:pPr marL="0" indent="0">
              <a:buFont typeface="Arial"/>
              <a:buNone/>
              <a:defRPr/>
            </a:pPr>
            <a:r>
              <a:rPr lang="en-US" sz="2800" b="0" i="0" u="sng" strike="noStrike" cap="none" spc="0">
                <a:solidFill>
                  <a:schemeClr val="tx1"/>
                </a:solidFill>
                <a:latin typeface="Arial"/>
                <a:ea typeface="Arial"/>
                <a:cs typeface="Arial"/>
                <a:hlinkClick r:id="rId3" tooltip="https://www.kedainiupspc.lt/medicenter_gallery/02-nemokamos-paslaugos/"/>
              </a:rPr>
              <a:t>https://www.kedainiupspc.lt/medicenter_gallery/02-nemokamos-paslaugos/</a:t>
            </a:r>
            <a:r>
              <a:rPr lang="en-US" sz="2800" b="0" i="0" u="none" strike="noStrike" cap="none" spc="0">
                <a:solidFill>
                  <a:schemeClr val="tx1"/>
                </a:solidFill>
                <a:latin typeface="Arial"/>
                <a:ea typeface="Arial"/>
                <a:cs typeface="Arial"/>
              </a:rPr>
              <a:t> </a:t>
            </a:r>
            <a:endParaRPr lang="en-US" sz="2800" b="0" i="0" u="none" strike="noStrike" cap="none" spc="0">
              <a:solidFill>
                <a:schemeClr val="tx1"/>
              </a:solidFill>
              <a:latin typeface="Arial"/>
              <a:cs typeface="Arial"/>
            </a:endParaRPr>
          </a:p>
          <a:p>
            <a:pPr>
              <a:defRPr/>
            </a:pPr>
            <a:endParaRPr lang="en-US" sz="2800" b="0" i="0" u="none" strike="noStrike" cap="none" spc="0">
              <a:solidFill>
                <a:schemeClr val="tx1"/>
              </a:solidFill>
              <a:latin typeface="Arial"/>
              <a:cs typeface="Arial"/>
            </a:endParaRPr>
          </a:p>
          <a:p>
            <a:pPr>
              <a:defRPr/>
            </a:pPr>
            <a:r>
              <a:rPr lang="en-US" sz="2800" b="0" i="0" u="none" strike="noStrike" cap="none" spc="0">
                <a:solidFill>
                  <a:schemeClr val="tx1"/>
                </a:solidFill>
                <a:latin typeface="Arial"/>
                <a:ea typeface="Arial"/>
                <a:cs typeface="Arial"/>
              </a:rPr>
              <a:t>Mokamas paslaugas fiziniams ir juridiniams asmenims</a:t>
            </a:r>
            <a:endParaRPr/>
          </a:p>
          <a:p>
            <a:pPr marL="0" indent="0">
              <a:buFont typeface="Arial"/>
              <a:buNone/>
              <a:defRPr/>
            </a:pPr>
            <a:r>
              <a:rPr lang="en-US" sz="3200" b="0" i="0" u="sng" strike="noStrike" cap="none" spc="0">
                <a:solidFill>
                  <a:schemeClr val="tx1"/>
                </a:solidFill>
                <a:latin typeface="Arial"/>
                <a:ea typeface="Arial"/>
                <a:cs typeface="Arial"/>
                <a:hlinkClick r:id="rId4" tooltip="https://www.kedainiupspc.lt/medicenter_gallery/03-mokamu-paslaugu-kainynas/"/>
              </a:rPr>
              <a:t>https://www.kedainiupspc.lt/medicenter_gallery/03-mokamu-paslaugu-kainynas/</a:t>
            </a:r>
            <a:r>
              <a:rPr/>
              <a:t> </a:t>
            </a:r>
            <a:endParaRPr/>
          </a:p>
        </p:txBody>
      </p:sp>
      <p:pic>
        <p:nvPicPr>
          <p:cNvPr id="2031581902" name=""/>
          <p:cNvPicPr>
            <a:picLocks noChangeAspect="1"/>
          </p:cNvPicPr>
          <p:nvPr/>
        </p:nvPicPr>
        <p:blipFill>
          <a:blip r:embed="rId5"/>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757544994" name="Title 1"/>
          <p:cNvSpPr>
            <a:spLocks noGrp="1"/>
          </p:cNvSpPr>
          <p:nvPr>
            <p:ph type="title"/>
          </p:nvPr>
        </p:nvSpPr>
        <p:spPr bwMode="auto">
          <a:xfrm>
            <a:off x="1583497" y="396753"/>
            <a:ext cx="9998901" cy="1143000"/>
          </a:xfrm>
        </p:spPr>
        <p:txBody>
          <a:bodyPr vertOverflow="overflow" horzOverflow="overflow" vert="horz" wrap="square" lIns="91440" tIns="45720" rIns="91440" bIns="45720" numCol="1" spcCol="0" rtlCol="0" fromWordArt="0" anchor="ctr" anchorCtr="0" forceAA="0" upright="0" compatLnSpc="0">
            <a:normAutofit fontScale="90000" lnSpcReduction="2000"/>
          </a:bodyPr>
          <a:lstStyle/>
          <a:p>
            <a:pPr algn="ctr">
              <a:defRPr/>
            </a:pPr>
            <a:r>
              <a:rPr lang="en-US" sz="4400" b="0" i="0" u="none" strike="noStrike" cap="none" spc="0">
                <a:solidFill>
                  <a:schemeClr val="tx1"/>
                </a:solidFill>
                <a:latin typeface="Arial Black"/>
                <a:ea typeface="Arial Black"/>
                <a:cs typeface="Arial Black"/>
              </a:rPr>
              <a:t>Privačių interesų derinimo kontrolė</a:t>
            </a:r>
            <a:endParaRPr sz="4400">
              <a:latin typeface="Arial Black"/>
              <a:cs typeface="Arial Black"/>
            </a:endParaRPr>
          </a:p>
        </p:txBody>
      </p:sp>
      <p:sp>
        <p:nvSpPr>
          <p:cNvPr id="1831159792" name="Content Placeholder 2"/>
          <p:cNvSpPr>
            <a:spLocks noGrp="1"/>
          </p:cNvSpPr>
          <p:nvPr>
            <p:ph idx="1"/>
          </p:nvPr>
        </p:nvSpPr>
        <p:spPr bwMode="auto"/>
        <p:txBody>
          <a:bodyPr/>
          <a:lstStyle/>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Vykdoma nuolat pagal įstatymą.</a:t>
            </a:r>
            <a:endParaRPr sz="3200"/>
          </a:p>
        </p:txBody>
      </p:sp>
      <p:pic>
        <p:nvPicPr>
          <p:cNvPr id="885084808" name=""/>
          <p:cNvPicPr>
            <a:picLocks noChangeAspect="1"/>
          </p:cNvPicPr>
          <p:nvPr/>
        </p:nvPicPr>
        <p:blipFill>
          <a:blip r:embed="rId3"/>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891942881" name="Title 1"/>
          <p:cNvSpPr>
            <a:spLocks noGrp="1"/>
          </p:cNvSpPr>
          <p:nvPr>
            <p:ph type="title"/>
          </p:nvPr>
        </p:nvSpPr>
        <p:spPr bwMode="auto"/>
        <p:txBody>
          <a:bodyPr vertOverflow="overflow" horzOverflow="overflow" vert="horz" wrap="square" lIns="91440" tIns="45720" rIns="91440" bIns="45720" numCol="1" spcCol="0" rtlCol="0" fromWordArt="0" anchor="ctr" anchorCtr="0" forceAA="0" upright="0" compatLnSpc="0">
            <a:normAutofit fontScale="95000" lnSpcReduction="1000"/>
          </a:bodyPr>
          <a:lstStyle/>
          <a:p>
            <a:pPr algn="ctr">
              <a:defRPr/>
            </a:pPr>
            <a:r>
              <a:rPr lang="en-US" sz="4400" b="0" i="0" u="none" strike="noStrike" cap="none" spc="0">
                <a:solidFill>
                  <a:schemeClr val="tx1"/>
                </a:solidFill>
                <a:latin typeface="Arial Black"/>
                <a:ea typeface="Arial Black"/>
                <a:cs typeface="Arial Black"/>
              </a:rPr>
              <a:t>Antikorupcinės kultūros kūrimas</a:t>
            </a:r>
            <a:endParaRPr sz="4400">
              <a:latin typeface="Arial Black"/>
              <a:cs typeface="Arial Black"/>
            </a:endParaRPr>
          </a:p>
        </p:txBody>
      </p:sp>
      <p:sp>
        <p:nvSpPr>
          <p:cNvPr id="1955455714" name="Content Placeholder 2"/>
          <p:cNvSpPr>
            <a:spLocks noGrp="1"/>
          </p:cNvSpPr>
          <p:nvPr>
            <p:ph idx="1"/>
          </p:nvPr>
        </p:nvSpPr>
        <p:spPr bwMode="auto"/>
        <p:txBody>
          <a:bodyPr/>
          <a:lstStyle/>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Vadovaujamasi skaidrumo principais.</a:t>
            </a:r>
            <a:endParaRPr sz="3200" b="0" i="0" u="none" strike="noStrike" cap="none" spc="0">
              <a:solidFill>
                <a:schemeClr val="tx1"/>
              </a:solidFill>
              <a:latin typeface="Arial"/>
              <a:cs typeface="Arial"/>
            </a:endParaRPr>
          </a:p>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Užtikrinama reputacijos kontrolę pareigybių lygmeniu.</a:t>
            </a:r>
            <a:endParaRPr sz="3200"/>
          </a:p>
        </p:txBody>
      </p:sp>
      <p:pic>
        <p:nvPicPr>
          <p:cNvPr id="1984247176" name=""/>
          <p:cNvPicPr>
            <a:picLocks noChangeAspect="1"/>
          </p:cNvPicPr>
          <p:nvPr/>
        </p:nvPicPr>
        <p:blipFill>
          <a:blip r:embed="rId3"/>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70383281" name="Title 1"/>
          <p:cNvSpPr>
            <a:spLocks noGrp="1"/>
          </p:cNvSpPr>
          <p:nvPr>
            <p:ph type="title"/>
          </p:nvPr>
        </p:nvSpPr>
        <p:spPr bwMode="auto"/>
        <p:txBody>
          <a:bodyPr/>
          <a:lstStyle/>
          <a:p>
            <a:pPr algn="ctr">
              <a:defRPr/>
            </a:pPr>
            <a:r>
              <a:rPr sz="4400">
                <a:latin typeface="Arial Black"/>
                <a:ea typeface="Arial Black"/>
                <a:cs typeface="Arial Black"/>
              </a:rPr>
              <a:t>Vaizdo stebėjimo kameros</a:t>
            </a:r>
            <a:endParaRPr sz="4400">
              <a:latin typeface="Arial Black"/>
              <a:cs typeface="Arial Black"/>
            </a:endParaRPr>
          </a:p>
        </p:txBody>
      </p:sp>
      <p:sp>
        <p:nvSpPr>
          <p:cNvPr id="1220919965" name="Content Placeholder 2"/>
          <p:cNvSpPr>
            <a:spLocks noGrp="1"/>
          </p:cNvSpPr>
          <p:nvPr>
            <p:ph idx="1"/>
          </p:nvPr>
        </p:nvSpPr>
        <p:spPr bwMode="auto">
          <a:xfrm>
            <a:off x="1583497" y="1868854"/>
            <a:ext cx="9998901" cy="4525961"/>
          </a:xfrm>
        </p:spPr>
        <p:txBody>
          <a:bodyPr/>
          <a:lstStyle/>
          <a:p>
            <a:pPr>
              <a:defRPr/>
            </a:pPr>
            <a:r>
              <a:rPr/>
              <a:t>Kaip vieną iš korupcijos prevencijos priemonių įstaiga naudoja vaizdo stebėjimo kameras.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760268207" name="Title 1"/>
          <p:cNvSpPr>
            <a:spLocks noGrp="1"/>
          </p:cNvSpPr>
          <p:nvPr>
            <p:ph type="title"/>
          </p:nvPr>
        </p:nvSpPr>
        <p:spPr bwMode="auto"/>
        <p:txBody>
          <a:bodyPr/>
          <a:lstStyle/>
          <a:p>
            <a:pPr algn="ctr">
              <a:defRPr/>
            </a:pPr>
            <a:r>
              <a:rPr lang="en-US" sz="4400" b="0" i="0" u="none" strike="noStrike" cap="none" spc="0">
                <a:solidFill>
                  <a:schemeClr val="tx1"/>
                </a:solidFill>
                <a:latin typeface="Arial Black"/>
                <a:ea typeface="Arial Black"/>
                <a:cs typeface="Arial Black"/>
              </a:rPr>
              <a:t>Priemonių vykdymo stebėsena</a:t>
            </a:r>
            <a:endParaRPr sz="4400">
              <a:latin typeface="Arial Black"/>
              <a:cs typeface="Arial Black"/>
            </a:endParaRPr>
          </a:p>
        </p:txBody>
      </p:sp>
      <p:sp>
        <p:nvSpPr>
          <p:cNvPr id="2014697070" name="Content Placeholder 2"/>
          <p:cNvSpPr>
            <a:spLocks noGrp="1"/>
          </p:cNvSpPr>
          <p:nvPr>
            <p:ph idx="1"/>
          </p:nvPr>
        </p:nvSpPr>
        <p:spPr bwMode="auto"/>
        <p:txBody>
          <a:bodyPr/>
          <a:lstStyle/>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Kiekvienų metų IV ketv. skelbiamos ataskaitos.</a:t>
            </a:r>
            <a:endParaRPr sz="3200" b="0" i="0" u="none" strike="noStrike" cap="none" spc="0">
              <a:solidFill>
                <a:schemeClr val="tx1"/>
              </a:solidFill>
              <a:latin typeface="Arial"/>
              <a:ea typeface="Arial"/>
              <a:cs typeface="Arial"/>
            </a:endParaRPr>
          </a:p>
          <a:p>
            <a:pPr marL="0" indent="0">
              <a:buFont typeface="Arial"/>
              <a:buNone/>
              <a:defRPr/>
            </a:pPr>
            <a:r>
              <a:rPr lang="en-US" sz="2000" b="0" i="0" u="sng" strike="noStrike" cap="none" spc="0">
                <a:solidFill>
                  <a:schemeClr val="tx1"/>
                </a:solidFill>
                <a:latin typeface="Arial"/>
                <a:ea typeface="Arial"/>
                <a:cs typeface="Arial"/>
                <a:hlinkClick r:id="rId3" tooltip="https://www.kedainiupspc.lt/about2-5/#gallery-details-04-papildoma-informacija-apie-korupcija"/>
              </a:rPr>
              <a:t>https://www.kedainiupspc.lt/about2-5/#gallery-details-04-papildoma-informacija-apie-korupcija</a:t>
            </a:r>
            <a:r>
              <a:rPr lang="en-US" sz="2000" b="0" i="0" u="none" strike="noStrike" cap="none" spc="0">
                <a:solidFill>
                  <a:schemeClr val="tx1"/>
                </a:solidFill>
                <a:latin typeface="Arial"/>
                <a:ea typeface="Arial"/>
                <a:cs typeface="Arial"/>
              </a:rPr>
              <a:t> </a:t>
            </a:r>
            <a:endParaRPr sz="3200" b="0" i="0" u="none" strike="noStrike" cap="none" spc="0">
              <a:solidFill>
                <a:schemeClr val="tx1"/>
              </a:solidFill>
              <a:latin typeface="Arial"/>
              <a:cs typeface="Arial"/>
            </a:endParaRPr>
          </a:p>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Pasiūlymai vadovybei, jei reikia korekcijų.</a:t>
            </a:r>
            <a:endParaRPr sz="3200" b="0" i="0" u="none" strike="noStrike" cap="none" spc="0">
              <a:solidFill>
                <a:schemeClr val="tx1"/>
              </a:solidFill>
              <a:latin typeface="Arial"/>
              <a:cs typeface="Arial"/>
            </a:endParaRPr>
          </a:p>
          <a:p>
            <a:pPr>
              <a:defRPr/>
            </a:pPr>
            <a:endParaRPr sz="3200"/>
          </a:p>
        </p:txBody>
      </p:sp>
      <p:pic>
        <p:nvPicPr>
          <p:cNvPr id="152062343" name=""/>
          <p:cNvPicPr>
            <a:picLocks noChangeAspect="1"/>
          </p:cNvPicPr>
          <p:nvPr/>
        </p:nvPicPr>
        <p:blipFill>
          <a:blip r:embed="rId4"/>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591839065" name="Title 1"/>
          <p:cNvSpPr>
            <a:spLocks noGrp="1"/>
          </p:cNvSpPr>
          <p:nvPr>
            <p:ph type="title"/>
          </p:nvPr>
        </p:nvSpPr>
        <p:spPr bwMode="auto"/>
        <p:txBody>
          <a:bodyPr/>
          <a:lstStyle/>
          <a:p>
            <a:pPr algn="ctr">
              <a:defRPr/>
            </a:pPr>
            <a:r>
              <a:rPr lang="en-US" sz="4400" b="0" i="0" u="none" strike="noStrike" cap="none" spc="0">
                <a:solidFill>
                  <a:schemeClr val="tx1"/>
                </a:solidFill>
                <a:latin typeface="Arial Black"/>
                <a:ea typeface="Arial Black"/>
                <a:cs typeface="Arial Black"/>
              </a:rPr>
              <a:t>Laukiami rezultatai</a:t>
            </a:r>
            <a:endParaRPr sz="4400">
              <a:latin typeface="Arial Black"/>
              <a:cs typeface="Arial Black"/>
            </a:endParaRPr>
          </a:p>
        </p:txBody>
      </p:sp>
      <p:sp>
        <p:nvSpPr>
          <p:cNvPr id="98461910" name="Content Placeholder 2"/>
          <p:cNvSpPr>
            <a:spLocks noGrp="1"/>
          </p:cNvSpPr>
          <p:nvPr>
            <p:ph idx="1"/>
          </p:nvPr>
        </p:nvSpPr>
        <p:spPr bwMode="auto">
          <a:xfrm>
            <a:off x="1510229" y="1600201"/>
            <a:ext cx="9998901" cy="4525962"/>
          </a:xfrm>
        </p:spPr>
        <p:txBody>
          <a:bodyPr/>
          <a:lstStyle/>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Sumažėjusi korupcijos rizika.</a:t>
            </a:r>
            <a:endParaRPr sz="3200" b="0" i="0" u="none" strike="noStrike" cap="none" spc="0">
              <a:solidFill>
                <a:schemeClr val="tx1"/>
              </a:solidFill>
              <a:latin typeface="Arial"/>
              <a:cs typeface="Arial"/>
            </a:endParaRPr>
          </a:p>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Dar stipresnis pasitikėjimas įstaiga.</a:t>
            </a:r>
            <a:endParaRPr sz="3200" b="0" i="0" u="none" strike="noStrike" cap="none" spc="0">
              <a:solidFill>
                <a:schemeClr val="tx1"/>
              </a:solidFill>
              <a:latin typeface="Arial"/>
              <a:cs typeface="Arial"/>
            </a:endParaRPr>
          </a:p>
          <a:p>
            <a:pPr>
              <a:defRPr/>
            </a:pPr>
            <a:endParaRPr sz="3200" b="0" i="0" u="none" strike="noStrike" cap="none" spc="0">
              <a:solidFill>
                <a:schemeClr val="tx1"/>
              </a:solidFill>
              <a:latin typeface="Arial"/>
              <a:cs typeface="Arial"/>
            </a:endParaRPr>
          </a:p>
          <a:p>
            <a:pPr>
              <a:defRPr/>
            </a:pPr>
            <a:r>
              <a:rPr lang="en-US" sz="3200" b="0" i="0" u="none" strike="noStrike" cap="none" spc="0">
                <a:solidFill>
                  <a:schemeClr val="tx1"/>
                </a:solidFill>
                <a:latin typeface="Arial"/>
                <a:ea typeface="Arial"/>
                <a:cs typeface="Arial"/>
              </a:rPr>
              <a:t>Skaidri, atvira institucija.</a:t>
            </a:r>
            <a:endParaRPr sz="3200"/>
          </a:p>
        </p:txBody>
      </p:sp>
      <p:pic>
        <p:nvPicPr>
          <p:cNvPr id="728509545" name=""/>
          <p:cNvPicPr>
            <a:picLocks noChangeAspect="1"/>
          </p:cNvPicPr>
          <p:nvPr/>
        </p:nvPicPr>
        <p:blipFill>
          <a:blip r:embed="rId3"/>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935378640" name="Title 1"/>
          <p:cNvSpPr>
            <a:spLocks noGrp="1"/>
          </p:cNvSpPr>
          <p:nvPr>
            <p:ph type="title"/>
          </p:nvPr>
        </p:nvSpPr>
        <p:spPr bwMode="auto"/>
        <p:txBody>
          <a:bodyPr/>
          <a:lstStyle/>
          <a:p>
            <a:pPr>
              <a:defRPr/>
            </a:pPr>
            <a:endParaRPr/>
          </a:p>
        </p:txBody>
      </p:sp>
      <p:sp>
        <p:nvSpPr>
          <p:cNvPr id="2032472053" name="Content Placeholder 2"/>
          <p:cNvSpPr>
            <a:spLocks noGrp="1"/>
          </p:cNvSpPr>
          <p:nvPr>
            <p:ph idx="1"/>
          </p:nvPr>
        </p:nvSpPr>
        <p:spPr bwMode="auto"/>
        <p:txBody>
          <a:bodyPr/>
          <a:lstStyle/>
          <a:p>
            <a:pPr marL="0" indent="0">
              <a:buFont typeface="Arial"/>
              <a:buNone/>
              <a:defRPr/>
            </a:pPr>
            <a:r>
              <a:rPr lang="en-US" sz="3200" b="0" i="0" u="none" strike="noStrike" cap="none" spc="0">
                <a:solidFill>
                  <a:schemeClr val="tx1"/>
                </a:solidFill>
                <a:latin typeface="Arial"/>
                <a:ea typeface="Arial"/>
                <a:cs typeface="Arial"/>
              </a:rPr>
              <a:t>Įgyvendinama sistema veikia visose srityse: paslaugų, pirkimų, komunikacijos.</a:t>
            </a:r>
            <a:endParaRPr sz="3200" b="0" i="0" u="none" strike="noStrike" cap="none" spc="0">
              <a:solidFill>
                <a:schemeClr val="tx1"/>
              </a:solidFill>
              <a:latin typeface="Arial"/>
              <a:cs typeface="Arial"/>
            </a:endParaRPr>
          </a:p>
          <a:p>
            <a:pPr>
              <a:defRPr/>
            </a:pPr>
            <a:endParaRPr sz="3200" b="0" i="0" u="none" strike="noStrike" cap="none" spc="0">
              <a:solidFill>
                <a:schemeClr val="tx1"/>
              </a:solidFill>
              <a:latin typeface="Arial"/>
              <a:cs typeface="Arial"/>
            </a:endParaRPr>
          </a:p>
          <a:p>
            <a:pPr marL="0" indent="0">
              <a:buFont typeface="Arial"/>
              <a:buNone/>
              <a:defRPr/>
            </a:pPr>
            <a:r>
              <a:rPr lang="en-US" sz="3200" b="0" i="0" u="none" strike="noStrike" cap="none" spc="0">
                <a:solidFill>
                  <a:schemeClr val="tx1"/>
                </a:solidFill>
                <a:latin typeface="Arial"/>
                <a:ea typeface="Arial"/>
                <a:cs typeface="Arial"/>
              </a:rPr>
              <a:t>Reali nauda darbuotojams, pacientams ir visai visuomenei.</a:t>
            </a:r>
            <a:endParaRPr sz="3200"/>
          </a:p>
        </p:txBody>
      </p:sp>
      <p:pic>
        <p:nvPicPr>
          <p:cNvPr id="1903068237" name=""/>
          <p:cNvPicPr>
            <a:picLocks noChangeAspect="1"/>
          </p:cNvPicPr>
          <p:nvPr/>
        </p:nvPicPr>
        <p:blipFill>
          <a:blip r:embed="rId3"/>
          <a:stretch/>
        </p:blipFill>
        <p:spPr bwMode="auto">
          <a:xfrm>
            <a:off x="10880479" y="265113"/>
            <a:ext cx="819149" cy="581024"/>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theme/_rels/theme1.xml.rels><?xml version="1.0" encoding="UTF-8" standalone="yes"?><Relationships xmlns="http://schemas.openxmlformats.org/package/2006/relationships"></Relationships>
</file>

<file path=ppt/theme/_rels/theme2.xml.rels><?xml version="1.0" encoding="UTF-8" standalone="yes"?><Relationships xmlns="http://schemas.openxmlformats.org/package/2006/relationships"></Relationships>
</file>

<file path=ppt/theme/theme1.xml><?xml version="1.0" encoding="utf-8"?>
<a:theme xmlns:a="http://schemas.openxmlformats.org/drawingml/2006/main" xmlns:r="http://schemas.openxmlformats.org/officeDocument/2006/relationships" xmlns:p="http://schemas.openxmlformats.org/presentationml/2006/main" name="Corner">
  <a:themeElements>
    <a:clrScheme name="Green Yellow">
      <a:dk1>
        <a:srgbClr val="000000"/>
      </a:dk1>
      <a:lt1>
        <a:srgbClr val="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lassic 2">
      <a:majorFont>
        <a:latin typeface="Arial"/>
        <a:ea typeface="Arial"/>
        <a:cs typeface="Arial"/>
      </a:majorFont>
      <a:minorFont>
        <a:latin typeface="Arial"/>
        <a:ea typeface="Arial"/>
        <a:cs typeface="Arial"/>
      </a:minorFont>
    </a:fontScheme>
    <a:fmtScheme name="Standard">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objectDefaults/>
  <a:extraClrSchemeLst>
    <a:extraClrScheme>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extraClrScheme>
  </a:extraClrSchemeLst>
</a:theme>
</file>

<file path=ppt/theme/theme2.xml><?xml version="1.0" encoding="utf-8"?>
<a:theme xmlns:a="http://schemas.openxmlformats.org/drawingml/2006/main" xmlns:r="http://schemas.openxmlformats.org/officeDocument/2006/relationships" xmlns:p="http://schemas.openxmlformats.org/presentation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ONLYOFFICE/8.3.0.97</Application>
  <PresentationFormat>On-screen Show (4:3)</PresentationFormat>
  <Paragraphs>0</Paragraphs>
  <Slides>31</Slides>
  <Notes>31</Notes>
  <HiddenSlides>0</HiddenSlides>
  <MMClips>2</MMClips>
  <ScaleCrop>0</ScaleCrop>
  <HeadingPairs>
    <vt:vector size="4" baseType="variant">
      <vt:variant>
        <vt:lpstr>Theme</vt:lpstr>
      </vt:variant>
      <vt:variant>
        <vt:i4>1</vt:i4>
      </vt:variant>
      <vt:variant>
        <vt:lpstr>Slide Titles</vt:lpstr>
      </vt:variant>
      <vt:variant>
        <vt:i4>31</vt:i4>
      </vt:variant>
    </vt:vector>
  </HeadingPairs>
  <TitlesOfParts>
    <vt:vector size="32" baseType="lpstr">
      <vt:lpstr>Theme 1</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vector>
  </TitlesOfParts>
  <LinksUpToDate>0</LinksUpToDate>
  <SharedDoc>0</SharedDoc>
  <HyperlinksChanged>0</HyperlinksChanged>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7</cp:revision>
  <dcterms:modified xsi:type="dcterms:W3CDTF">2025-05-15T09:41:10Z</dcterms:modified>
</cp:coreProperties>
</file>