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2.xml" ContentType="application/vnd.openxmlformats-officedocument.themeOverr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3.xml" ContentType="application/vnd.openxmlformats-officedocument.themeOverr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4.xml" ContentType="application/vnd.openxmlformats-officedocument.themeOverrid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5.xml" ContentType="application/vnd.openxmlformats-officedocument.themeOverr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6.xml" ContentType="application/vnd.openxmlformats-officedocument.themeOverrid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7.xml" ContentType="application/vnd.openxmlformats-officedocument.themeOverr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8.xml" ContentType="application/vnd.openxmlformats-officedocument.themeOverrid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9.xml" ContentType="application/vnd.openxmlformats-officedocument.themeOverr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theme/themeOverride10.xml" ContentType="application/vnd.openxmlformats-officedocument.themeOverrid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theme/themeOverride11.xml" ContentType="application/vnd.openxmlformats-officedocument.themeOverrid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theme/themeOverride12.xml" ContentType="application/vnd.openxmlformats-officedocument.themeOverrid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theme/themeOverride13.xml" ContentType="application/vnd.openxmlformats-officedocument.themeOverride+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theme/themeOverride14.xml" ContentType="application/vnd.openxmlformats-officedocument.themeOverride+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theme/themeOverride15.xml" ContentType="application/vnd.openxmlformats-officedocument.themeOverrid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theme/themeOverride16.xml" ContentType="application/vnd.openxmlformats-officedocument.themeOverride+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theme/themeOverride17.xml" ContentType="application/vnd.openxmlformats-officedocument.themeOverrid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theme/themeOverride18.xml" ContentType="application/vnd.openxmlformats-officedocument.themeOverride+xml"/>
  <Override PartName="/ppt/charts/chart36.xml" ContentType="application/vnd.openxmlformats-officedocument.drawingml.chart+xml"/>
  <Override PartName="/ppt/charts/style36.xml" ContentType="application/vnd.ms-office.chartstyle+xml"/>
  <Override PartName="/ppt/charts/colors36.xml" ContentType="application/vnd.ms-office.chartcolorstyle+xml"/>
  <Override PartName="/ppt/theme/themeOverride19.xml" ContentType="application/vnd.openxmlformats-officedocument.themeOverride+xml"/>
  <Override PartName="/ppt/charts/chart37.xml" ContentType="application/vnd.openxmlformats-officedocument.drawingml.chart+xml"/>
  <Override PartName="/ppt/charts/style37.xml" ContentType="application/vnd.ms-office.chartstyle+xml"/>
  <Override PartName="/ppt/charts/colors37.xml" ContentType="application/vnd.ms-office.chartcolorstyle+xml"/>
  <Override PartName="/ppt/theme/themeOverride20.xml" ContentType="application/vnd.openxmlformats-officedocument.themeOverride+xml"/>
  <Override PartName="/ppt/charts/chart38.xml" ContentType="application/vnd.openxmlformats-officedocument.drawingml.chart+xml"/>
  <Override PartName="/ppt/charts/style38.xml" ContentType="application/vnd.ms-office.chartstyle+xml"/>
  <Override PartName="/ppt/charts/colors38.xml" ContentType="application/vnd.ms-office.chartcolorstyle+xml"/>
  <Override PartName="/ppt/theme/themeOverride21.xml" ContentType="application/vnd.openxmlformats-officedocument.themeOverride+xml"/>
  <Override PartName="/ppt/charts/chart39.xml" ContentType="application/vnd.openxmlformats-officedocument.drawingml.chart+xml"/>
  <Override PartName="/ppt/charts/style39.xml" ContentType="application/vnd.ms-office.chartstyle+xml"/>
  <Override PartName="/ppt/charts/colors39.xml" ContentType="application/vnd.ms-office.chartcolorstyle+xml"/>
  <Override PartName="/ppt/theme/themeOverride22.xml" ContentType="application/vnd.openxmlformats-officedocument.themeOverride+xml"/>
  <Override PartName="/ppt/charts/chart40.xml" ContentType="application/vnd.openxmlformats-officedocument.drawingml.chart+xml"/>
  <Override PartName="/ppt/charts/style40.xml" ContentType="application/vnd.ms-office.chartstyle+xml"/>
  <Override PartName="/ppt/charts/colors40.xml" ContentType="application/vnd.ms-office.chartcolorstyle+xml"/>
  <Override PartName="/ppt/theme/themeOverride23.xml" ContentType="application/vnd.openxmlformats-officedocument.themeOverride+xml"/>
  <Override PartName="/ppt/charts/chart41.xml" ContentType="application/vnd.openxmlformats-officedocument.drawingml.chart+xml"/>
  <Override PartName="/ppt/charts/style41.xml" ContentType="application/vnd.ms-office.chartstyle+xml"/>
  <Override PartName="/ppt/charts/colors41.xml" ContentType="application/vnd.ms-office.chartcolorstyle+xml"/>
  <Override PartName="/ppt/theme/themeOverride24.xml" ContentType="application/vnd.openxmlformats-officedocument.themeOverride+xml"/>
  <Override PartName="/ppt/charts/chart42.xml" ContentType="application/vnd.openxmlformats-officedocument.drawingml.chart+xml"/>
  <Override PartName="/ppt/charts/style42.xml" ContentType="application/vnd.ms-office.chartstyle+xml"/>
  <Override PartName="/ppt/charts/colors42.xml" ContentType="application/vnd.ms-office.chartcolorstyle+xml"/>
  <Override PartName="/ppt/theme/themeOverride25.xml" ContentType="application/vnd.openxmlformats-officedocument.themeOverride+xml"/>
  <Override PartName="/ppt/charts/chart43.xml" ContentType="application/vnd.openxmlformats-officedocument.drawingml.chart+xml"/>
  <Override PartName="/ppt/charts/style43.xml" ContentType="application/vnd.ms-office.chartstyle+xml"/>
  <Override PartName="/ppt/charts/colors43.xml" ContentType="application/vnd.ms-office.chartcolorstyle+xml"/>
  <Override PartName="/ppt/theme/themeOverride26.xml" ContentType="application/vnd.openxmlformats-officedocument.themeOverride+xml"/>
  <Override PartName="/ppt/charts/chart44.xml" ContentType="application/vnd.openxmlformats-officedocument.drawingml.chart+xml"/>
  <Override PartName="/ppt/charts/style44.xml" ContentType="application/vnd.ms-office.chartstyle+xml"/>
  <Override PartName="/ppt/charts/colors44.xml" ContentType="application/vnd.ms-office.chartcolorstyle+xml"/>
  <Override PartName="/ppt/theme/themeOverride27.xml" ContentType="application/vnd.openxmlformats-officedocument.themeOverride+xml"/>
  <Override PartName="/ppt/charts/chart45.xml" ContentType="application/vnd.openxmlformats-officedocument.drawingml.chart+xml"/>
  <Override PartName="/ppt/charts/style45.xml" ContentType="application/vnd.ms-office.chartstyle+xml"/>
  <Override PartName="/ppt/charts/colors45.xml" ContentType="application/vnd.ms-office.chartcolorstyle+xml"/>
  <Override PartName="/ppt/theme/themeOverride28.xml" ContentType="application/vnd.openxmlformats-officedocument.themeOverride+xml"/>
  <Override PartName="/ppt/charts/chart46.xml" ContentType="application/vnd.openxmlformats-officedocument.drawingml.chart+xml"/>
  <Override PartName="/ppt/charts/style46.xml" ContentType="application/vnd.ms-office.chartstyle+xml"/>
  <Override PartName="/ppt/charts/colors46.xml" ContentType="application/vnd.ms-office.chartcolorstyle+xml"/>
  <Override PartName="/ppt/theme/themeOverride29.xml" ContentType="application/vnd.openxmlformats-officedocument.themeOverride+xml"/>
  <Override PartName="/ppt/charts/chart47.xml" ContentType="application/vnd.openxmlformats-officedocument.drawingml.chart+xml"/>
  <Override PartName="/ppt/charts/style47.xml" ContentType="application/vnd.ms-office.chartstyle+xml"/>
  <Override PartName="/ppt/charts/colors47.xml" ContentType="application/vnd.ms-office.chartcolorstyle+xml"/>
  <Override PartName="/ppt/theme/themeOverride30.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4"/>
  </p:notesMasterIdLst>
  <p:sldIdLst>
    <p:sldId id="426" r:id="rId2"/>
    <p:sldId id="425" r:id="rId3"/>
    <p:sldId id="424" r:id="rId4"/>
    <p:sldId id="705" r:id="rId5"/>
    <p:sldId id="434" r:id="rId6"/>
    <p:sldId id="592" r:id="rId7"/>
    <p:sldId id="746" r:id="rId8"/>
    <p:sldId id="577" r:id="rId9"/>
    <p:sldId id="650" r:id="rId10"/>
    <p:sldId id="651" r:id="rId11"/>
    <p:sldId id="631" r:id="rId12"/>
    <p:sldId id="664" r:id="rId13"/>
    <p:sldId id="632" r:id="rId14"/>
    <p:sldId id="722" r:id="rId15"/>
    <p:sldId id="723" r:id="rId16"/>
    <p:sldId id="724" r:id="rId17"/>
    <p:sldId id="706" r:id="rId18"/>
    <p:sldId id="725" r:id="rId19"/>
    <p:sldId id="726" r:id="rId20"/>
    <p:sldId id="727" r:id="rId21"/>
    <p:sldId id="711" r:id="rId22"/>
    <p:sldId id="656" r:id="rId23"/>
    <p:sldId id="708" r:id="rId24"/>
    <p:sldId id="728" r:id="rId25"/>
    <p:sldId id="729" r:id="rId26"/>
    <p:sldId id="730" r:id="rId27"/>
    <p:sldId id="709" r:id="rId28"/>
    <p:sldId id="710" r:id="rId29"/>
    <p:sldId id="731" r:id="rId30"/>
    <p:sldId id="732" r:id="rId31"/>
    <p:sldId id="733" r:id="rId32"/>
    <p:sldId id="712" r:id="rId33"/>
    <p:sldId id="713" r:id="rId34"/>
    <p:sldId id="734" r:id="rId35"/>
    <p:sldId id="735" r:id="rId36"/>
    <p:sldId id="736" r:id="rId37"/>
    <p:sldId id="714" r:id="rId38"/>
    <p:sldId id="715" r:id="rId39"/>
    <p:sldId id="737" r:id="rId40"/>
    <p:sldId id="738" r:id="rId41"/>
    <p:sldId id="739" r:id="rId42"/>
    <p:sldId id="718" r:id="rId43"/>
    <p:sldId id="719" r:id="rId44"/>
    <p:sldId id="740" r:id="rId45"/>
    <p:sldId id="741" r:id="rId46"/>
    <p:sldId id="742" r:id="rId47"/>
    <p:sldId id="720" r:id="rId48"/>
    <p:sldId id="721" r:id="rId49"/>
    <p:sldId id="743" r:id="rId50"/>
    <p:sldId id="744" r:id="rId51"/>
    <p:sldId id="745" r:id="rId52"/>
    <p:sldId id="263" r:id="rId53"/>
  </p:sldIdLst>
  <p:sldSz cx="12192000" cy="6858000"/>
  <p:notesSz cx="6735763" cy="9866313"/>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00" userDrawn="1">
          <p15:clr>
            <a:srgbClr val="A4A3A4"/>
          </p15:clr>
        </p15:guide>
        <p15:guide id="2" pos="5016" userDrawn="1">
          <p15:clr>
            <a:srgbClr val="A4A3A4"/>
          </p15:clr>
        </p15:guide>
        <p15:guide id="4" pos="264" userDrawn="1">
          <p15:clr>
            <a:srgbClr val="A4A3A4"/>
          </p15:clr>
        </p15:guide>
        <p15:guide id="5" pos="3840" userDrawn="1">
          <p15:clr>
            <a:srgbClr val="A4A3A4"/>
          </p15:clr>
        </p15:guide>
        <p15:guide id="6" orient="horz" pos="2160" userDrawn="1">
          <p15:clr>
            <a:srgbClr val="A4A3A4"/>
          </p15:clr>
        </p15:guide>
        <p15:guide id="7" pos="6120" userDrawn="1">
          <p15:clr>
            <a:srgbClr val="A4A3A4"/>
          </p15:clr>
        </p15:guide>
        <p15:guide id="9" orient="horz" pos="4065" userDrawn="1">
          <p15:clr>
            <a:srgbClr val="A4A3A4"/>
          </p15:clr>
        </p15:guide>
        <p15:guide id="10" pos="1176" userDrawn="1">
          <p15:clr>
            <a:srgbClr val="A4A3A4"/>
          </p15:clr>
        </p15:guide>
        <p15:guide id="11" orient="horz" pos="3624" userDrawn="1">
          <p15:clr>
            <a:srgbClr val="A4A3A4"/>
          </p15:clr>
        </p15:guide>
        <p15:guide id="13" orient="horz" pos="3816" userDrawn="1">
          <p15:clr>
            <a:srgbClr val="A4A3A4"/>
          </p15:clr>
        </p15:guide>
        <p15:guide id="14" pos="5928" userDrawn="1">
          <p15:clr>
            <a:srgbClr val="A4A3A4"/>
          </p15:clr>
        </p15:guide>
        <p15:guide id="15" pos="6840" userDrawn="1">
          <p15:clr>
            <a:srgbClr val="A4A3A4"/>
          </p15:clr>
        </p15:guide>
        <p15:guide id="16" pos="2688" userDrawn="1">
          <p15:clr>
            <a:srgbClr val="A4A3A4"/>
          </p15:clr>
        </p15:guide>
        <p15:guide id="17" pos="7416" userDrawn="1">
          <p15:clr>
            <a:srgbClr val="A4A3A4"/>
          </p15:clr>
        </p15:guide>
        <p15:guide id="18" orient="horz" pos="1008" userDrawn="1">
          <p15:clr>
            <a:srgbClr val="A4A3A4"/>
          </p15:clr>
        </p15:guide>
        <p15:guide id="20" pos="7584" userDrawn="1">
          <p15:clr>
            <a:srgbClr val="A4A3A4"/>
          </p15:clr>
        </p15:guide>
        <p15:guide id="21" orient="horz" pos="134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ndaugas degutis" initials="md"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F8F"/>
    <a:srgbClr val="A9D18E"/>
    <a:srgbClr val="7030A0"/>
    <a:srgbClr val="2E75B6"/>
    <a:srgbClr val="C00000"/>
    <a:srgbClr val="A6A6A6"/>
    <a:srgbClr val="C55A11"/>
    <a:srgbClr val="548235"/>
    <a:srgbClr val="CBD1C9"/>
    <a:srgbClr val="F4E4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Vidutinis stilius 2 – paryškinima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8D230F3-CF80-4859-8CE7-A43EE81993B5}" styleName="Šviesus stilius 1 – paryškinimas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AF606853-7671-496A-8E4F-DF71F8EC918B}" styleName="Tamsus stilius1 – paryškinimas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52" autoAdjust="0"/>
    <p:restoredTop sz="93842" autoAdjust="0"/>
  </p:normalViewPr>
  <p:slideViewPr>
    <p:cSldViewPr snapToGrid="0">
      <p:cViewPr varScale="1">
        <p:scale>
          <a:sx n="62" d="100"/>
          <a:sy n="62" d="100"/>
        </p:scale>
        <p:origin x="96" y="1062"/>
      </p:cViewPr>
      <p:guideLst>
        <p:guide orient="horz" pos="600"/>
        <p:guide pos="5016"/>
        <p:guide pos="264"/>
        <p:guide pos="3840"/>
        <p:guide orient="horz" pos="2160"/>
        <p:guide pos="6120"/>
        <p:guide orient="horz" pos="4065"/>
        <p:guide pos="1176"/>
        <p:guide orient="horz" pos="3624"/>
        <p:guide orient="horz" pos="3816"/>
        <p:guide pos="5928"/>
        <p:guide pos="6840"/>
        <p:guide pos="2688"/>
        <p:guide pos="7416"/>
        <p:guide orient="horz" pos="1008"/>
        <p:guide pos="7584"/>
        <p:guide orient="horz" pos="134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3.xml"/><Relationship Id="rId1" Type="http://schemas.microsoft.com/office/2011/relationships/chartStyle" Target="style13.xml"/><Relationship Id="rId4"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19.xml"/><Relationship Id="rId1" Type="http://schemas.microsoft.com/office/2011/relationships/chartStyle" Target="style19.xml"/><Relationship Id="rId4"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20.xml"/><Relationship Id="rId1" Type="http://schemas.microsoft.com/office/2011/relationships/chartStyle" Target="style20.xml"/><Relationship Id="rId4"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21.xml"/><Relationship Id="rId1" Type="http://schemas.microsoft.com/office/2011/relationships/chartStyle" Target="style21.xml"/><Relationship Id="rId4"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22.xml"/><Relationship Id="rId1" Type="http://schemas.microsoft.com/office/2011/relationships/chartStyle" Target="style22.xml"/><Relationship Id="rId4"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24.xml"/><Relationship Id="rId1" Type="http://schemas.microsoft.com/office/2011/relationships/chartStyle" Target="style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5.xml"/><Relationship Id="rId1" Type="http://schemas.microsoft.com/office/2011/relationships/chartStyle" Target="style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26.xml"/><Relationship Id="rId1" Type="http://schemas.microsoft.com/office/2011/relationships/chartStyle" Target="style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27.xml"/><Relationship Id="rId1" Type="http://schemas.microsoft.com/office/2011/relationships/chartStyle" Target="style27.xml"/></Relationships>
</file>

<file path=ppt/charts/_rels/chart28.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28.xml"/><Relationship Id="rId1" Type="http://schemas.microsoft.com/office/2011/relationships/chartStyle" Target="style28.xml"/><Relationship Id="rId4"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30.xml"/><Relationship Id="rId1" Type="http://schemas.microsoft.com/office/2011/relationships/chartStyle" Target="style30.xml"/><Relationship Id="rId4"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31.xml"/><Relationship Id="rId1" Type="http://schemas.microsoft.com/office/2011/relationships/chartStyle" Target="style31.xml"/><Relationship Id="rId4"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32.xml"/><Relationship Id="rId1" Type="http://schemas.microsoft.com/office/2011/relationships/chartStyle" Target="style32.xml"/><Relationship Id="rId4"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33.xml"/><Relationship Id="rId1" Type="http://schemas.microsoft.com/office/2011/relationships/chartStyle" Target="style33.xml"/><Relationship Id="rId4"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34.xml"/><Relationship Id="rId1" Type="http://schemas.microsoft.com/office/2011/relationships/chartStyle" Target="style34.xml"/><Relationship Id="rId4"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themeOverride" Target="../theme/themeOverride18.xml"/><Relationship Id="rId2" Type="http://schemas.microsoft.com/office/2011/relationships/chartColorStyle" Target="colors35.xml"/><Relationship Id="rId1" Type="http://schemas.microsoft.com/office/2011/relationships/chartStyle" Target="style35.xml"/><Relationship Id="rId4"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3" Type="http://schemas.openxmlformats.org/officeDocument/2006/relationships/themeOverride" Target="../theme/themeOverride19.xml"/><Relationship Id="rId2" Type="http://schemas.microsoft.com/office/2011/relationships/chartColorStyle" Target="colors36.xml"/><Relationship Id="rId1" Type="http://schemas.microsoft.com/office/2011/relationships/chartStyle" Target="style36.xml"/><Relationship Id="rId4"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3" Type="http://schemas.openxmlformats.org/officeDocument/2006/relationships/themeOverride" Target="../theme/themeOverride20.xml"/><Relationship Id="rId2" Type="http://schemas.microsoft.com/office/2011/relationships/chartColorStyle" Target="colors37.xml"/><Relationship Id="rId1" Type="http://schemas.microsoft.com/office/2011/relationships/chartStyle" Target="style37.xml"/><Relationship Id="rId4"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38.xml"/><Relationship Id="rId1" Type="http://schemas.microsoft.com/office/2011/relationships/chartStyle" Target="style38.xml"/><Relationship Id="rId4"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39.xml"/><Relationship Id="rId1" Type="http://schemas.microsoft.com/office/2011/relationships/chartStyle" Target="style39.xml"/><Relationship Id="rId4"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3" Type="http://schemas.openxmlformats.org/officeDocument/2006/relationships/themeOverride" Target="../theme/themeOverride23.xml"/><Relationship Id="rId2" Type="http://schemas.microsoft.com/office/2011/relationships/chartColorStyle" Target="colors40.xml"/><Relationship Id="rId1" Type="http://schemas.microsoft.com/office/2011/relationships/chartStyle" Target="style40.xml"/><Relationship Id="rId4"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3" Type="http://schemas.openxmlformats.org/officeDocument/2006/relationships/themeOverride" Target="../theme/themeOverride24.xml"/><Relationship Id="rId2" Type="http://schemas.microsoft.com/office/2011/relationships/chartColorStyle" Target="colors41.xml"/><Relationship Id="rId1" Type="http://schemas.microsoft.com/office/2011/relationships/chartStyle" Target="style41.xml"/><Relationship Id="rId4"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3" Type="http://schemas.openxmlformats.org/officeDocument/2006/relationships/themeOverride" Target="../theme/themeOverride25.xml"/><Relationship Id="rId2" Type="http://schemas.microsoft.com/office/2011/relationships/chartColorStyle" Target="colors42.xml"/><Relationship Id="rId1" Type="http://schemas.microsoft.com/office/2011/relationships/chartStyle" Target="style42.xml"/><Relationship Id="rId4"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3" Type="http://schemas.openxmlformats.org/officeDocument/2006/relationships/themeOverride" Target="../theme/themeOverride26.xml"/><Relationship Id="rId2" Type="http://schemas.microsoft.com/office/2011/relationships/chartColorStyle" Target="colors43.xml"/><Relationship Id="rId1" Type="http://schemas.microsoft.com/office/2011/relationships/chartStyle" Target="style43.xml"/><Relationship Id="rId4"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3" Type="http://schemas.openxmlformats.org/officeDocument/2006/relationships/themeOverride" Target="../theme/themeOverride27.xml"/><Relationship Id="rId2" Type="http://schemas.microsoft.com/office/2011/relationships/chartColorStyle" Target="colors44.xml"/><Relationship Id="rId1" Type="http://schemas.microsoft.com/office/2011/relationships/chartStyle" Target="style44.xml"/><Relationship Id="rId4"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3" Type="http://schemas.openxmlformats.org/officeDocument/2006/relationships/themeOverride" Target="../theme/themeOverride28.xml"/><Relationship Id="rId2" Type="http://schemas.microsoft.com/office/2011/relationships/chartColorStyle" Target="colors45.xml"/><Relationship Id="rId1" Type="http://schemas.microsoft.com/office/2011/relationships/chartStyle" Target="style45.xml"/><Relationship Id="rId4"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3" Type="http://schemas.openxmlformats.org/officeDocument/2006/relationships/themeOverride" Target="../theme/themeOverride29.xml"/><Relationship Id="rId2" Type="http://schemas.microsoft.com/office/2011/relationships/chartColorStyle" Target="colors46.xml"/><Relationship Id="rId1" Type="http://schemas.microsoft.com/office/2011/relationships/chartStyle" Target="style46.xml"/><Relationship Id="rId4"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3" Type="http://schemas.openxmlformats.org/officeDocument/2006/relationships/themeOverride" Target="../theme/themeOverride30.xml"/><Relationship Id="rId2" Type="http://schemas.microsoft.com/office/2011/relationships/chartColorStyle" Target="colors47.xml"/><Relationship Id="rId1" Type="http://schemas.microsoft.com/office/2011/relationships/chartStyle" Target="style47.xml"/><Relationship Id="rId4" Type="http://schemas.openxmlformats.org/officeDocument/2006/relationships/package" Target="../embeddings/Microsoft_Excel_Worksheet46.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9536864587307344E-2"/>
          <c:y val="0.18985309201079323"/>
          <c:w val="0.80092627082538526"/>
          <c:h val="0.63560464761544089"/>
        </c:manualLayout>
      </c:layout>
      <c:pieChart>
        <c:varyColors val="1"/>
        <c:ser>
          <c:idx val="0"/>
          <c:order val="0"/>
          <c:tx>
            <c:strRef>
              <c:f>Sheet1!$B$1</c:f>
              <c:strCache>
                <c:ptCount val="1"/>
                <c:pt idx="0">
                  <c:v>Amžius</c:v>
                </c:pt>
              </c:strCache>
            </c:strRef>
          </c:tx>
          <c:dPt>
            <c:idx val="0"/>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1-DB28-40F4-8C3C-5FE8DF28DEEE}"/>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DB28-40F4-8C3C-5FE8DF28DEEE}"/>
              </c:ext>
            </c:extLst>
          </c:dPt>
          <c:dPt>
            <c:idx val="2"/>
            <c:bubble3D val="0"/>
            <c:spPr>
              <a:solidFill>
                <a:schemeClr val="accent2">
                  <a:lumMod val="75000"/>
                </a:schemeClr>
              </a:solidFill>
              <a:ln w="19050">
                <a:solidFill>
                  <a:schemeClr val="lt1"/>
                </a:solidFill>
              </a:ln>
              <a:effectLst/>
            </c:spPr>
            <c:extLst>
              <c:ext xmlns:c16="http://schemas.microsoft.com/office/drawing/2014/chart" uri="{C3380CC4-5D6E-409C-BE32-E72D297353CC}">
                <c16:uniqueId val="{00000005-DB28-40F4-8C3C-5FE8DF28DEEE}"/>
              </c:ext>
            </c:extLst>
          </c:dPt>
          <c:dLbls>
            <c:dLbl>
              <c:idx val="0"/>
              <c:layout>
                <c:manualLayout>
                  <c:x val="-0.16268489377162637"/>
                  <c:y val="0.13182543564819929"/>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B28-40F4-8C3C-5FE8DF28DEEE}"/>
                </c:ext>
              </c:extLst>
            </c:dLbl>
            <c:dLbl>
              <c:idx val="1"/>
              <c:layout>
                <c:manualLayout>
                  <c:x val="-0.14311209989533727"/>
                  <c:y val="-0.10703527790489115"/>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B28-40F4-8C3C-5FE8DF28DEEE}"/>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6="http://schemas.microsoft.com/office/drawing/2014/chart" uri="{C3380CC4-5D6E-409C-BE32-E72D297353CC}">
                  <c16:uniqueId val="{00000005-DB28-40F4-8C3C-5FE8DF28DEE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18-35 m.</c:v>
                </c:pt>
                <c:pt idx="1">
                  <c:v>36-55 m.</c:v>
                </c:pt>
                <c:pt idx="2">
                  <c:v>56+ m.</c:v>
                </c:pt>
              </c:strCache>
            </c:strRef>
          </c:cat>
          <c:val>
            <c:numRef>
              <c:f>Sheet1!$B$2:$B$4</c:f>
              <c:numCache>
                <c:formatCode>###0.0%</c:formatCode>
                <c:ptCount val="3"/>
                <c:pt idx="0">
                  <c:v>0.25</c:v>
                </c:pt>
                <c:pt idx="1">
                  <c:v>0.36868686868686873</c:v>
                </c:pt>
                <c:pt idx="2">
                  <c:v>0.38131313131313127</c:v>
                </c:pt>
              </c:numCache>
            </c:numRef>
          </c:val>
          <c:extLst>
            <c:ext xmlns:c16="http://schemas.microsoft.com/office/drawing/2014/chart" uri="{C3380CC4-5D6E-409C-BE32-E72D297353CC}">
              <c16:uniqueId val="{00000006-DB28-40F4-8C3C-5FE8DF28DEEE}"/>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9536838198255526E-2"/>
          <c:y val="0.18808173021175678"/>
          <c:w val="0.80092632360348892"/>
          <c:h val="0.63923437808136629"/>
        </c:manualLayout>
      </c:layout>
      <c:pieChart>
        <c:varyColors val="1"/>
        <c:ser>
          <c:idx val="0"/>
          <c:order val="0"/>
          <c:tx>
            <c:strRef>
              <c:f>Sheet1!$B$1</c:f>
              <c:strCache>
                <c:ptCount val="1"/>
                <c:pt idx="0">
                  <c:v>Lytis</c:v>
                </c:pt>
              </c:strCache>
            </c:strRef>
          </c:tx>
          <c:dPt>
            <c:idx val="0"/>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1-63BC-4B01-B176-A8B914EFEB51}"/>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63BC-4B01-B176-A8B914EFEB51}"/>
              </c:ext>
            </c:extLst>
          </c:dPt>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6="http://schemas.microsoft.com/office/drawing/2014/chart" uri="{C3380CC4-5D6E-409C-BE32-E72D297353CC}">
                  <c16:uniqueId val="{00000001-63BC-4B01-B176-A8B914EFEB5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Vyras</c:v>
                </c:pt>
                <c:pt idx="1">
                  <c:v>Moteris</c:v>
                </c:pt>
              </c:strCache>
            </c:strRef>
          </c:cat>
          <c:val>
            <c:numRef>
              <c:f>Sheet1!$B$2:$B$3</c:f>
              <c:numCache>
                <c:formatCode>###0.0%</c:formatCode>
                <c:ptCount val="2"/>
                <c:pt idx="0">
                  <c:v>0.45454545454545453</c:v>
                </c:pt>
                <c:pt idx="1">
                  <c:v>0.54545454545454541</c:v>
                </c:pt>
              </c:numCache>
            </c:numRef>
          </c:val>
          <c:extLst>
            <c:ext xmlns:c16="http://schemas.microsoft.com/office/drawing/2014/chart" uri="{C3380CC4-5D6E-409C-BE32-E72D297353CC}">
              <c16:uniqueId val="{00000004-63BC-4B01-B176-A8B914EFEB51}"/>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lt-LT" dirty="0"/>
              <a:t>Gyvenamoji vieta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9536864587307344E-2"/>
          <c:y val="0.18985309201079323"/>
          <c:w val="0.80092627082538526"/>
          <c:h val="0.63560464761544089"/>
        </c:manualLayout>
      </c:layout>
      <c:pieChart>
        <c:varyColors val="1"/>
        <c:ser>
          <c:idx val="0"/>
          <c:order val="0"/>
          <c:tx>
            <c:strRef>
              <c:f>Sheet1!$B$1</c:f>
              <c:strCache>
                <c:ptCount val="1"/>
                <c:pt idx="0">
                  <c:v>Amžius</c:v>
                </c:pt>
              </c:strCache>
            </c:strRef>
          </c:tx>
          <c:dPt>
            <c:idx val="0"/>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1-3CAC-4FDE-AF71-EEFF43D1F7E4}"/>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3CAC-4FDE-AF71-EEFF43D1F7E4}"/>
              </c:ext>
            </c:extLst>
          </c:dPt>
          <c:dLbls>
            <c:dLbl>
              <c:idx val="0"/>
              <c:layout>
                <c:manualLayout>
                  <c:x val="-0.15581229537029534"/>
                  <c:y val="-5.7407407407407407E-3"/>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1864247639148196"/>
                      <c:h val="0.16253968253968254"/>
                    </c:manualLayout>
                  </c15:layout>
                </c:ext>
                <c:ext xmlns:c16="http://schemas.microsoft.com/office/drawing/2014/chart" uri="{C3380CC4-5D6E-409C-BE32-E72D297353CC}">
                  <c16:uniqueId val="{00000001-3CAC-4FDE-AF71-EEFF43D1F7E4}"/>
                </c:ext>
              </c:extLst>
            </c:dLbl>
            <c:dLbl>
              <c:idx val="1"/>
              <c:layout>
                <c:manualLayout>
                  <c:x val="0.15120261384852662"/>
                  <c:y val="-1.1797275340582475E-2"/>
                </c:manualLayout>
              </c:layout>
              <c:dLblPos val="bestFit"/>
              <c:showLegendKey val="0"/>
              <c:showVal val="1"/>
              <c:showCatName val="1"/>
              <c:showSerName val="0"/>
              <c:showPercent val="0"/>
              <c:showBubbleSize val="0"/>
              <c:extLst>
                <c:ext xmlns:c15="http://schemas.microsoft.com/office/drawing/2012/chart" uri="{CE6537A1-D6FC-4f65-9D91-7224C49458BB}">
                  <c15:layout>
                    <c:manualLayout>
                      <c:w val="0.2392610330925129"/>
                      <c:h val="0.16253968253968254"/>
                    </c:manualLayout>
                  </c15:layout>
                </c:ext>
                <c:ext xmlns:c16="http://schemas.microsoft.com/office/drawing/2014/chart" uri="{C3380CC4-5D6E-409C-BE32-E72D297353CC}">
                  <c16:uniqueId val="{00000003-3CAC-4FDE-AF71-EEFF43D1F7E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Kėdainių rajono gyventojas</c:v>
                </c:pt>
                <c:pt idx="1">
                  <c:v>Kėdainių miesto gyventojas</c:v>
                </c:pt>
              </c:strCache>
            </c:strRef>
          </c:cat>
          <c:val>
            <c:numRef>
              <c:f>Sheet1!$B$2:$B$3</c:f>
              <c:numCache>
                <c:formatCode>###0.0%</c:formatCode>
                <c:ptCount val="2"/>
                <c:pt idx="0">
                  <c:v>0.5</c:v>
                </c:pt>
                <c:pt idx="1">
                  <c:v>0.5</c:v>
                </c:pt>
              </c:numCache>
            </c:numRef>
          </c:val>
          <c:extLst>
            <c:ext xmlns:c16="http://schemas.microsoft.com/office/drawing/2014/chart" uri="{C3380CC4-5D6E-409C-BE32-E72D297353CC}">
              <c16:uniqueId val="{00000006-3CAC-4FDE-AF71-EEFF43D1F7E4}"/>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lt-LT" dirty="0"/>
              <a:t>Išsilavinimas</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9536864587307344E-2"/>
          <c:y val="0.18985309201079323"/>
          <c:w val="0.80092627082538526"/>
          <c:h val="0.63560464761544089"/>
        </c:manualLayout>
      </c:layout>
      <c:pieChart>
        <c:varyColors val="1"/>
        <c:ser>
          <c:idx val="0"/>
          <c:order val="0"/>
          <c:tx>
            <c:strRef>
              <c:f>Sheet1!$B$1</c:f>
              <c:strCache>
                <c:ptCount val="1"/>
                <c:pt idx="0">
                  <c:v>Amžius</c:v>
                </c:pt>
              </c:strCache>
            </c:strRef>
          </c:tx>
          <c:dPt>
            <c:idx val="0"/>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1-DB28-40F4-8C3C-5FE8DF28DEEE}"/>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DB28-40F4-8C3C-5FE8DF28DEEE}"/>
              </c:ext>
            </c:extLst>
          </c:dPt>
          <c:dPt>
            <c:idx val="2"/>
            <c:bubble3D val="0"/>
            <c:spPr>
              <a:solidFill>
                <a:schemeClr val="accent2">
                  <a:lumMod val="75000"/>
                </a:schemeClr>
              </a:solidFill>
              <a:ln w="19050">
                <a:solidFill>
                  <a:schemeClr val="lt1"/>
                </a:solidFill>
              </a:ln>
              <a:effectLst/>
            </c:spPr>
            <c:extLst>
              <c:ext xmlns:c16="http://schemas.microsoft.com/office/drawing/2014/chart" uri="{C3380CC4-5D6E-409C-BE32-E72D297353CC}">
                <c16:uniqueId val="{00000005-DB28-40F4-8C3C-5FE8DF28DEEE}"/>
              </c:ext>
            </c:extLst>
          </c:dPt>
          <c:dPt>
            <c:idx val="3"/>
            <c:bubble3D val="0"/>
            <c:spPr>
              <a:solidFill>
                <a:schemeClr val="accent1">
                  <a:lumMod val="75000"/>
                </a:schemeClr>
              </a:solidFill>
              <a:ln w="19050">
                <a:solidFill>
                  <a:schemeClr val="lt1"/>
                </a:solidFill>
              </a:ln>
              <a:effectLst/>
            </c:spPr>
            <c:extLst>
              <c:ext xmlns:c16="http://schemas.microsoft.com/office/drawing/2014/chart" uri="{C3380CC4-5D6E-409C-BE32-E72D297353CC}">
                <c16:uniqueId val="{00000007-DB28-40F4-8C3C-5FE8DF28DEEE}"/>
              </c:ext>
            </c:extLst>
          </c:dPt>
          <c:dPt>
            <c:idx val="4"/>
            <c:bubble3D val="0"/>
            <c:spPr>
              <a:solidFill>
                <a:srgbClr val="7030A0"/>
              </a:solidFill>
              <a:ln w="19050">
                <a:solidFill>
                  <a:schemeClr val="lt1"/>
                </a:solidFill>
              </a:ln>
              <a:effectLst/>
            </c:spPr>
            <c:extLst>
              <c:ext xmlns:c16="http://schemas.microsoft.com/office/drawing/2014/chart" uri="{C3380CC4-5D6E-409C-BE32-E72D297353CC}">
                <c16:uniqueId val="{00000000-38A2-4708-974D-0D2B4998C609}"/>
              </c:ext>
            </c:extLst>
          </c:dPt>
          <c:dLbls>
            <c:dLbl>
              <c:idx val="0"/>
              <c:layout>
                <c:manualLayout>
                  <c:x val="-0.2353622925447533"/>
                  <c:y val="0.1140680331625213"/>
                </c:manualLayout>
              </c:layout>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3043577711073521"/>
                      <c:h val="9.3520393284172817E-2"/>
                    </c:manualLayout>
                  </c15:layout>
                </c:ext>
                <c:ext xmlns:c16="http://schemas.microsoft.com/office/drawing/2014/chart" uri="{C3380CC4-5D6E-409C-BE32-E72D297353CC}">
                  <c16:uniqueId val="{00000001-DB28-40F4-8C3C-5FE8DF28DEEE}"/>
                </c:ext>
              </c:extLst>
            </c:dLbl>
            <c:dLbl>
              <c:idx val="1"/>
              <c:layout>
                <c:manualLayout>
                  <c:x val="0.16412640192777761"/>
                  <c:y val="-8.4685664291963503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B28-40F4-8C3C-5FE8DF28DEEE}"/>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6="http://schemas.microsoft.com/office/drawing/2014/chart" uri="{C3380CC4-5D6E-409C-BE32-E72D297353CC}">
                  <c16:uniqueId val="{00000005-DB28-40F4-8C3C-5FE8DF28DEEE}"/>
                </c:ext>
              </c:extLst>
            </c:dLbl>
            <c:dLbl>
              <c:idx val="3"/>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6="http://schemas.microsoft.com/office/drawing/2014/chart" uri="{C3380CC4-5D6E-409C-BE32-E72D297353CC}">
                  <c16:uniqueId val="{00000007-DB28-40F4-8C3C-5FE8DF28DEEE}"/>
                </c:ext>
              </c:extLst>
            </c:dLbl>
            <c:dLbl>
              <c:idx val="4"/>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6="http://schemas.microsoft.com/office/drawing/2014/chart" uri="{C3380CC4-5D6E-409C-BE32-E72D297353CC}">
                  <c16:uniqueId val="{00000000-38A2-4708-974D-0D2B4998C609}"/>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Sheet1!$A$2:$A$6</c:f>
              <c:strCache>
                <c:ptCount val="4"/>
                <c:pt idx="0">
                  <c:v>Vidurinis ar žemesnis</c:v>
                </c:pt>
                <c:pt idx="1">
                  <c:v>Spec. vidurinis, profesinio mokymo mokykla</c:v>
                </c:pt>
                <c:pt idx="2">
                  <c:v>Aukštesnysis (kolegija)</c:v>
                </c:pt>
                <c:pt idx="3">
                  <c:v>Aukštasis</c:v>
                </c:pt>
              </c:strCache>
            </c:strRef>
          </c:cat>
          <c:val>
            <c:numRef>
              <c:f>Sheet1!$B$2:$B$6</c:f>
              <c:numCache>
                <c:formatCode>###0.0%</c:formatCode>
                <c:ptCount val="5"/>
                <c:pt idx="0" formatCode="0.0%">
                  <c:v>0.35353535353535359</c:v>
                </c:pt>
                <c:pt idx="1">
                  <c:v>0.20959595959595959</c:v>
                </c:pt>
                <c:pt idx="2">
                  <c:v>0.16414141414141414</c:v>
                </c:pt>
                <c:pt idx="3">
                  <c:v>0.27272727272727271</c:v>
                </c:pt>
              </c:numCache>
            </c:numRef>
          </c:val>
          <c:extLst>
            <c:ext xmlns:c16="http://schemas.microsoft.com/office/drawing/2014/chart" uri="{C3380CC4-5D6E-409C-BE32-E72D297353CC}">
              <c16:uniqueId val="{00000006-DB28-40F4-8C3C-5FE8DF28DEEE}"/>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lt-LT" dirty="0"/>
              <a:t>Darbinė situacija</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9536864587307344E-2"/>
          <c:y val="0.18985309201079323"/>
          <c:w val="0.80092627082538526"/>
          <c:h val="0.63560464761544089"/>
        </c:manualLayout>
      </c:layout>
      <c:pieChart>
        <c:varyColors val="1"/>
        <c:ser>
          <c:idx val="0"/>
          <c:order val="0"/>
          <c:tx>
            <c:strRef>
              <c:f>Sheet1!$B$1</c:f>
              <c:strCache>
                <c:ptCount val="1"/>
                <c:pt idx="0">
                  <c:v>Amžius</c:v>
                </c:pt>
              </c:strCache>
            </c:strRef>
          </c:tx>
          <c:dPt>
            <c:idx val="0"/>
            <c:bubble3D val="0"/>
            <c:spPr>
              <a:solidFill>
                <a:schemeClr val="accent6">
                  <a:lumMod val="75000"/>
                </a:schemeClr>
              </a:solidFill>
              <a:ln w="19050">
                <a:solidFill>
                  <a:schemeClr val="lt1"/>
                </a:solidFill>
              </a:ln>
              <a:effectLst/>
            </c:spPr>
            <c:extLst>
              <c:ext xmlns:c16="http://schemas.microsoft.com/office/drawing/2014/chart" uri="{C3380CC4-5D6E-409C-BE32-E72D297353CC}">
                <c16:uniqueId val="{00000001-8171-449D-931D-C225D9E19C75}"/>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8171-449D-931D-C225D9E19C75}"/>
              </c:ext>
            </c:extLst>
          </c:dPt>
          <c:dPt>
            <c:idx val="2"/>
            <c:bubble3D val="0"/>
            <c:spPr>
              <a:solidFill>
                <a:schemeClr val="accent2">
                  <a:lumMod val="75000"/>
                </a:schemeClr>
              </a:solidFill>
              <a:ln w="19050">
                <a:solidFill>
                  <a:schemeClr val="lt1"/>
                </a:solidFill>
              </a:ln>
              <a:effectLst/>
            </c:spPr>
            <c:extLst>
              <c:ext xmlns:c16="http://schemas.microsoft.com/office/drawing/2014/chart" uri="{C3380CC4-5D6E-409C-BE32-E72D297353CC}">
                <c16:uniqueId val="{00000005-8171-449D-931D-C225D9E19C75}"/>
              </c:ext>
            </c:extLst>
          </c:dPt>
          <c:dPt>
            <c:idx val="3"/>
            <c:bubble3D val="0"/>
            <c:spPr>
              <a:solidFill>
                <a:srgbClr val="2E75B6"/>
              </a:solidFill>
              <a:ln w="19050">
                <a:solidFill>
                  <a:schemeClr val="lt1"/>
                </a:solidFill>
              </a:ln>
              <a:effectLst/>
            </c:spPr>
            <c:extLst>
              <c:ext xmlns:c16="http://schemas.microsoft.com/office/drawing/2014/chart" uri="{C3380CC4-5D6E-409C-BE32-E72D297353CC}">
                <c16:uniqueId val="{00000006-5CCC-4EE8-A41D-00BE927E5468}"/>
              </c:ext>
            </c:extLst>
          </c:dPt>
          <c:dPt>
            <c:idx val="4"/>
            <c:bubble3D val="0"/>
            <c:spPr>
              <a:solidFill>
                <a:srgbClr val="7030A0"/>
              </a:solidFill>
              <a:ln w="19050">
                <a:solidFill>
                  <a:schemeClr val="lt1"/>
                </a:solidFill>
              </a:ln>
              <a:effectLst/>
            </c:spPr>
            <c:extLst>
              <c:ext xmlns:c16="http://schemas.microsoft.com/office/drawing/2014/chart" uri="{C3380CC4-5D6E-409C-BE32-E72D297353CC}">
                <c16:uniqueId val="{00000007-5CCC-4EE8-A41D-00BE927E5468}"/>
              </c:ext>
            </c:extLst>
          </c:dPt>
          <c:dLbls>
            <c:dLbl>
              <c:idx val="0"/>
              <c:layout>
                <c:manualLayout>
                  <c:x val="-0.24108388566004063"/>
                  <c:y val="-2.2098591842686428E-2"/>
                </c:manualLayout>
              </c:layout>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398990535006372"/>
                      <c:h val="9.3520374081496327E-2"/>
                    </c:manualLayout>
                  </c15:layout>
                </c:ext>
                <c:ext xmlns:c16="http://schemas.microsoft.com/office/drawing/2014/chart" uri="{C3380CC4-5D6E-409C-BE32-E72D297353CC}">
                  <c16:uniqueId val="{00000001-8171-449D-931D-C225D9E19C75}"/>
                </c:ext>
              </c:extLst>
            </c:dLbl>
            <c:dLbl>
              <c:idx val="2"/>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ysClr val="windowText" lastClr="000000"/>
                      </a:solidFill>
                      <a:latin typeface="+mn-lt"/>
                      <a:ea typeface="+mn-ea"/>
                      <a:cs typeface="+mn-cs"/>
                    </a:defRPr>
                  </a:pPr>
                  <a:endParaRPr lang="en-US"/>
                </a:p>
              </c:txPr>
              <c:dLblPos val="bestFit"/>
              <c:showLegendKey val="0"/>
              <c:showVal val="1"/>
              <c:showCatName val="1"/>
              <c:showSerName val="0"/>
              <c:showPercent val="0"/>
              <c:showBubbleSize val="0"/>
              <c:extLst>
                <c:ext xmlns:c16="http://schemas.microsoft.com/office/drawing/2014/chart" uri="{C3380CC4-5D6E-409C-BE32-E72D297353CC}">
                  <c16:uniqueId val="{00000005-8171-449D-931D-C225D9E19C75}"/>
                </c:ext>
              </c:extLst>
            </c:dLbl>
            <c:dLbl>
              <c:idx val="3"/>
              <c:layout>
                <c:manualLayout>
                  <c:x val="0.15512236113430161"/>
                  <c:y val="0.13919447569053869"/>
                </c:manualLayout>
              </c:layout>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6-5CCC-4EE8-A41D-00BE927E5468}"/>
                </c:ext>
              </c:extLst>
            </c:dLbl>
            <c:dLbl>
              <c:idx val="4"/>
              <c:layout>
                <c:manualLayout>
                  <c:x val="-0.14554942306536078"/>
                  <c:y val="2.4848352289297184E-2"/>
                </c:manualLayout>
              </c:layout>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extLst>
                <c:ext xmlns:c15="http://schemas.microsoft.com/office/drawing/2012/chart" uri="{CE6537A1-D6FC-4f65-9D91-7224C49458BB}">
                  <c15:layout>
                    <c:manualLayout>
                      <c:w val="0.24631440826445669"/>
                      <c:h val="0.10185185185185185"/>
                    </c:manualLayout>
                  </c15:layout>
                </c:ext>
                <c:ext xmlns:c16="http://schemas.microsoft.com/office/drawing/2014/chart" uri="{C3380CC4-5D6E-409C-BE32-E72D297353CC}">
                  <c16:uniqueId val="{00000007-5CCC-4EE8-A41D-00BE927E546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Sheet1!$A$2:$A$6</c:f>
              <c:strCache>
                <c:ptCount val="5"/>
                <c:pt idx="0">
                  <c:v>Šiuo metu dirbu</c:v>
                </c:pt>
                <c:pt idx="1">
                  <c:v>Šiuo metu nedirbu</c:v>
                </c:pt>
                <c:pt idx="2">
                  <c:v>Studentas</c:v>
                </c:pt>
                <c:pt idx="3">
                  <c:v>Išėjęs į pensiją</c:v>
                </c:pt>
                <c:pt idx="4">
                  <c:v>Namų šeimininkė / šeimininkas</c:v>
                </c:pt>
              </c:strCache>
            </c:strRef>
          </c:cat>
          <c:val>
            <c:numRef>
              <c:f>Sheet1!$B$2:$B$6</c:f>
              <c:numCache>
                <c:formatCode>###0.0%</c:formatCode>
                <c:ptCount val="5"/>
                <c:pt idx="0">
                  <c:v>0.47222222222222221</c:v>
                </c:pt>
                <c:pt idx="1">
                  <c:v>0.31060606060606061</c:v>
                </c:pt>
                <c:pt idx="2">
                  <c:v>1.0101010101010102E-2</c:v>
                </c:pt>
                <c:pt idx="3">
                  <c:v>0.15151515151515152</c:v>
                </c:pt>
                <c:pt idx="4">
                  <c:v>5.5555555555555552E-2</c:v>
                </c:pt>
              </c:numCache>
            </c:numRef>
          </c:val>
          <c:extLst>
            <c:ext xmlns:c16="http://schemas.microsoft.com/office/drawing/2014/chart" uri="{C3380CC4-5D6E-409C-BE32-E72D297353CC}">
              <c16:uniqueId val="{0000000A-8171-449D-931D-C225D9E19C75}"/>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6598548947698866E-2"/>
          <c:y val="0.15757708582699731"/>
          <c:w val="0.82395596027082063"/>
          <c:h val="0.70597123742621781"/>
        </c:manualLayout>
      </c:layout>
      <c:barChart>
        <c:barDir val="bar"/>
        <c:grouping val="clustered"/>
        <c:varyColors val="0"/>
        <c:ser>
          <c:idx val="0"/>
          <c:order val="0"/>
          <c:tx>
            <c:strRef>
              <c:f>Sheet1!$B$1</c:f>
              <c:strCache>
                <c:ptCount val="1"/>
                <c:pt idx="0">
                  <c:v>Vidurkis</c:v>
                </c:pt>
              </c:strCache>
            </c:strRef>
          </c:tx>
          <c:spPr>
            <a:solidFill>
              <a:srgbClr val="548235"/>
            </a:solidFill>
            <a:ln>
              <a:noFill/>
            </a:ln>
            <a:effectLst/>
          </c:spPr>
          <c:invertIfNegative val="0"/>
          <c:dPt>
            <c:idx val="7"/>
            <c:invertIfNegative val="0"/>
            <c:bubble3D val="0"/>
            <c:spPr>
              <a:solidFill>
                <a:srgbClr val="FFC000"/>
              </a:solidFill>
              <a:ln>
                <a:noFill/>
              </a:ln>
              <a:effectLst/>
            </c:spPr>
            <c:extLst>
              <c:ext xmlns:c16="http://schemas.microsoft.com/office/drawing/2014/chart" uri="{C3380CC4-5D6E-409C-BE32-E72D297353CC}">
                <c16:uniqueId val="{00000000-7B4E-4A41-A1E2-E8AF0AD57A1D}"/>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Sheet1!$B$2:$B$10</c:f>
              <c:numCache>
                <c:formatCode>#,##0.0</c:formatCode>
                <c:ptCount val="9"/>
                <c:pt idx="0">
                  <c:v>4.0177664974619285</c:v>
                </c:pt>
                <c:pt idx="1">
                  <c:v>3.7563451776649748</c:v>
                </c:pt>
                <c:pt idx="2">
                  <c:v>3.6903409090909127</c:v>
                </c:pt>
                <c:pt idx="3">
                  <c:v>3.5606469002695427</c:v>
                </c:pt>
                <c:pt idx="4">
                  <c:v>3.5176151761517627</c:v>
                </c:pt>
                <c:pt idx="5">
                  <c:v>3.4986376021798358</c:v>
                </c:pt>
                <c:pt idx="6">
                  <c:v>3.4569190600522197</c:v>
                </c:pt>
                <c:pt idx="7">
                  <c:v>3.3960113960113971</c:v>
                </c:pt>
                <c:pt idx="8">
                  <c:v>3.0761245674740474</c:v>
                </c:pt>
              </c:numCache>
            </c:numRef>
          </c:val>
          <c:extLst>
            <c:ext xmlns:c16="http://schemas.microsoft.com/office/drawing/2014/chart" uri="{C3380CC4-5D6E-409C-BE32-E72D297353CC}">
              <c16:uniqueId val="{00000001-B647-472F-A4EC-7DDE40EB93B2}"/>
            </c:ext>
          </c:extLst>
        </c:ser>
        <c:dLbls>
          <c:dLblPos val="outEnd"/>
          <c:showLegendKey val="0"/>
          <c:showVal val="1"/>
          <c:showCatName val="0"/>
          <c:showSerName val="0"/>
          <c:showPercent val="0"/>
          <c:showBubbleSize val="0"/>
        </c:dLbls>
        <c:gapWidth val="40"/>
        <c:overlap val="100"/>
        <c:axId val="389858184"/>
        <c:axId val="389855832"/>
      </c:barChart>
      <c:catAx>
        <c:axId val="389858184"/>
        <c:scaling>
          <c:orientation val="maxMin"/>
        </c:scaling>
        <c:delete val="1"/>
        <c:axPos val="l"/>
        <c:numFmt formatCode="General" sourceLinked="1"/>
        <c:majorTickMark val="out"/>
        <c:minorTickMark val="none"/>
        <c:tickLblPos val="nextTo"/>
        <c:crossAx val="389855832"/>
        <c:crosses val="autoZero"/>
        <c:auto val="1"/>
        <c:lblAlgn val="ctr"/>
        <c:lblOffset val="100"/>
        <c:noMultiLvlLbl val="0"/>
      </c:catAx>
      <c:valAx>
        <c:axId val="389855832"/>
        <c:scaling>
          <c:orientation val="minMax"/>
          <c:max val="5"/>
          <c:min val="0"/>
        </c:scaling>
        <c:delete val="1"/>
        <c:axPos val="t"/>
        <c:numFmt formatCode="#,##0.0" sourceLinked="1"/>
        <c:majorTickMark val="out"/>
        <c:minorTickMark val="none"/>
        <c:tickLblPos val="nextTo"/>
        <c:crossAx val="38985818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solidFill>
            <a:sysClr val="windowText" lastClr="000000"/>
          </a:solidFill>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6951196865167041"/>
          <c:y val="0.16011739545149495"/>
          <c:w val="0.59546064031214219"/>
          <c:h val="0.70283341995848025"/>
        </c:manualLayout>
      </c:layout>
      <c:barChart>
        <c:barDir val="bar"/>
        <c:grouping val="percentStacked"/>
        <c:varyColors val="0"/>
        <c:ser>
          <c:idx val="0"/>
          <c:order val="0"/>
          <c:tx>
            <c:strRef>
              <c:f>Sheet1!$B$1</c:f>
              <c:strCache>
                <c:ptCount val="1"/>
                <c:pt idx="0">
                  <c:v>1 - Visiškai nerimta</c:v>
                </c:pt>
              </c:strCache>
            </c:strRef>
          </c:tx>
          <c:spPr>
            <a:solidFill>
              <a:srgbClr val="C00000"/>
            </a:solidFill>
            <a:ln>
              <a:noFill/>
            </a:ln>
            <a:effectLst/>
          </c:spPr>
          <c:invertIfNegative val="0"/>
          <c:dLbls>
            <c:dLbl>
              <c:idx val="0"/>
              <c:layout>
                <c:manualLayout>
                  <c:x val="5.5298042296906512E-3"/>
                  <c:y val="4.6427055087790078E-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E97-43A7-99A5-7432FDB089B4}"/>
                </c:ext>
              </c:extLst>
            </c:dLbl>
            <c:dLbl>
              <c:idx val="1"/>
              <c:layout>
                <c:manualLayout>
                  <c:x val="2.7649021148453256E-3"/>
                  <c:y val="0"/>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2B7-46C9-85A0-ADC9E6EA36C7}"/>
                </c:ext>
              </c:extLst>
            </c:dLbl>
            <c:dLbl>
              <c:idx val="2"/>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0A-0110-4BF7-981C-CDBD32483C32}"/>
                </c:ext>
              </c:extLst>
            </c:dLbl>
            <c:dLbl>
              <c:idx val="3"/>
              <c:layout>
                <c:manualLayout>
                  <c:x val="8.2947063445359768E-3"/>
                  <c:y val="2.3213527549299861E-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0110-4BF7-981C-CDBD32483C32}"/>
                </c:ext>
              </c:extLst>
            </c:dLbl>
            <c:dLbl>
              <c:idx val="4"/>
              <c:layout>
                <c:manualLayout>
                  <c:x val="6.912255287113314E-3"/>
                  <c:y val="2.9481179980747241E-3"/>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0110-4BF7-981C-CDBD32483C32}"/>
                </c:ext>
              </c:extLst>
            </c:dLbl>
            <c:dLbl>
              <c:idx val="5"/>
              <c:layout>
                <c:manualLayout>
                  <c:x val="2.7649021148453256E-3"/>
                  <c:y val="0"/>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0110-4BF7-981C-CDBD32483C32}"/>
                </c:ext>
              </c:extLst>
            </c:dLbl>
            <c:dLbl>
              <c:idx val="6"/>
              <c:layout>
                <c:manualLayout>
                  <c:x val="5.5298042296906512E-3"/>
                  <c:y val="1.0809641119043827E-16"/>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8-0110-4BF7-981C-CDBD32483C32}"/>
                </c:ext>
              </c:extLst>
            </c:dLbl>
            <c:dLbl>
              <c:idx val="7"/>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07-0110-4BF7-981C-CDBD32483C32}"/>
                </c:ext>
              </c:extLst>
            </c:dLbl>
            <c:dLbl>
              <c:idx val="8"/>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6="http://schemas.microsoft.com/office/drawing/2014/chart" uri="{C3380CC4-5D6E-409C-BE32-E72D297353CC}">
                  <c16:uniqueId val="{00000006-0110-4BF7-981C-CDBD32483C3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Sheet1!$B$2:$B$10</c:f>
              <c:numCache>
                <c:formatCode>###0.0%</c:formatCode>
                <c:ptCount val="9"/>
                <c:pt idx="0">
                  <c:v>1.2626262626262626E-2</c:v>
                </c:pt>
                <c:pt idx="1">
                  <c:v>4.5454545454545456E-2</c:v>
                </c:pt>
                <c:pt idx="2">
                  <c:v>5.808080808080808E-2</c:v>
                </c:pt>
                <c:pt idx="3">
                  <c:v>3.0303030303030304E-2</c:v>
                </c:pt>
                <c:pt idx="4">
                  <c:v>3.0303030303030304E-2</c:v>
                </c:pt>
                <c:pt idx="5">
                  <c:v>4.5454545454545456E-2</c:v>
                </c:pt>
                <c:pt idx="6">
                  <c:v>3.5353535353535352E-2</c:v>
                </c:pt>
                <c:pt idx="7">
                  <c:v>6.3131313131313135E-2</c:v>
                </c:pt>
                <c:pt idx="8">
                  <c:v>9.8484848484848481E-2</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2 - Mažai rimta</c:v>
                </c:pt>
              </c:strCache>
            </c:strRef>
          </c:tx>
          <c:spPr>
            <a:solidFill>
              <a:srgbClr val="FF8F8F"/>
            </a:solidFill>
            <a:ln>
              <a:noFill/>
            </a:ln>
            <a:effectLst/>
          </c:spPr>
          <c:invertIfNegative val="0"/>
          <c:dLbls>
            <c:dLbl>
              <c:idx val="0"/>
              <c:layout>
                <c:manualLayout>
                  <c:x val="1.520696163164924E-2"/>
                  <c:y val="2.7024102797609567E-1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2B7-46C9-85A0-ADC9E6EA36C7}"/>
                </c:ext>
              </c:extLst>
            </c:dLbl>
            <c:dLbl>
              <c:idx val="4"/>
              <c:layout>
                <c:manualLayout>
                  <c:x val="1.2442059516803914E-2"/>
                  <c:y val="5.4048205595219133E-1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110-4BF7-981C-CDBD32483C3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Sheet1!$C$2:$C$10</c:f>
              <c:numCache>
                <c:formatCode>###0.0%</c:formatCode>
                <c:ptCount val="9"/>
                <c:pt idx="0">
                  <c:v>5.5555555555555552E-2</c:v>
                </c:pt>
                <c:pt idx="1">
                  <c:v>0.10606060606060605</c:v>
                </c:pt>
                <c:pt idx="2">
                  <c:v>0.1111111111111111</c:v>
                </c:pt>
                <c:pt idx="3">
                  <c:v>0.11868686868686869</c:v>
                </c:pt>
                <c:pt idx="4">
                  <c:v>8.8383838383838398E-2</c:v>
                </c:pt>
                <c:pt idx="5">
                  <c:v>0.11868686868686869</c:v>
                </c:pt>
                <c:pt idx="6">
                  <c:v>0.11616161616161616</c:v>
                </c:pt>
                <c:pt idx="7">
                  <c:v>0.14898989898989901</c:v>
                </c:pt>
                <c:pt idx="8">
                  <c:v>0.11616161616161616</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3 - Vidutiniškai rimta</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Sheet1!$D$2:$D$10</c:f>
              <c:numCache>
                <c:formatCode>###0.0%</c:formatCode>
                <c:ptCount val="9"/>
                <c:pt idx="0">
                  <c:v>0.19444444444444442</c:v>
                </c:pt>
                <c:pt idx="1">
                  <c:v>0.19949494949494948</c:v>
                </c:pt>
                <c:pt idx="2">
                  <c:v>0.14898989898989901</c:v>
                </c:pt>
                <c:pt idx="3">
                  <c:v>0.28282828282828282</c:v>
                </c:pt>
                <c:pt idx="4">
                  <c:v>0.31565656565656564</c:v>
                </c:pt>
                <c:pt idx="5">
                  <c:v>0.28282828282828282</c:v>
                </c:pt>
                <c:pt idx="6">
                  <c:v>0.35606060606060608</c:v>
                </c:pt>
                <c:pt idx="7">
                  <c:v>0.21464646464646464</c:v>
                </c:pt>
                <c:pt idx="8">
                  <c:v>0.24494949494949494</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4 - Rimta</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Sheet1!$E$2:$E$10</c:f>
              <c:numCache>
                <c:formatCode>###0.0%</c:formatCode>
                <c:ptCount val="9"/>
                <c:pt idx="0">
                  <c:v>0.37121212121212127</c:v>
                </c:pt>
                <c:pt idx="1">
                  <c:v>0.3383838383838384</c:v>
                </c:pt>
                <c:pt idx="2">
                  <c:v>0.3005050505050505</c:v>
                </c:pt>
                <c:pt idx="3">
                  <c:v>0.30555555555555558</c:v>
                </c:pt>
                <c:pt idx="4">
                  <c:v>0.36363636363636365</c:v>
                </c:pt>
                <c:pt idx="5">
                  <c:v>0.2878787878787879</c:v>
                </c:pt>
                <c:pt idx="6">
                  <c:v>0.29040404040404044</c:v>
                </c:pt>
                <c:pt idx="7">
                  <c:v>0.29292929292929293</c:v>
                </c:pt>
                <c:pt idx="8">
                  <c:v>0.17171717171717174</c:v>
                </c:pt>
              </c:numCache>
            </c:numRef>
          </c:val>
          <c:extLst>
            <c:ext xmlns:c16="http://schemas.microsoft.com/office/drawing/2014/chart" uri="{C3380CC4-5D6E-409C-BE32-E72D297353CC}">
              <c16:uniqueId val="{00000006-6E97-43A7-99A5-7432FDB089B4}"/>
            </c:ext>
          </c:extLst>
        </c:ser>
        <c:ser>
          <c:idx val="4"/>
          <c:order val="4"/>
          <c:tx>
            <c:strRef>
              <c:f>Sheet1!$F$1</c:f>
              <c:strCache>
                <c:ptCount val="1"/>
                <c:pt idx="0">
                  <c:v>5 - Labai rimta</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Sheet1!$F$2:$F$10</c:f>
              <c:numCache>
                <c:formatCode>###0.0%</c:formatCode>
                <c:ptCount val="9"/>
                <c:pt idx="0">
                  <c:v>0.36111111111111116</c:v>
                </c:pt>
                <c:pt idx="1">
                  <c:v>0.30555555555555558</c:v>
                </c:pt>
                <c:pt idx="2">
                  <c:v>0.27020202020202022</c:v>
                </c:pt>
                <c:pt idx="3">
                  <c:v>0.19949494949494948</c:v>
                </c:pt>
                <c:pt idx="4">
                  <c:v>0.13383838383838384</c:v>
                </c:pt>
                <c:pt idx="5">
                  <c:v>0.19191919191919191</c:v>
                </c:pt>
                <c:pt idx="6">
                  <c:v>0.1691919191919192</c:v>
                </c:pt>
                <c:pt idx="7">
                  <c:v>0.16666666666666669</c:v>
                </c:pt>
                <c:pt idx="8">
                  <c:v>9.8484848484848481E-2</c:v>
                </c:pt>
              </c:numCache>
            </c:numRef>
          </c:val>
          <c:extLst>
            <c:ext xmlns:c16="http://schemas.microsoft.com/office/drawing/2014/chart" uri="{C3380CC4-5D6E-409C-BE32-E72D297353CC}">
              <c16:uniqueId val="{00000008-6E97-43A7-99A5-7432FDB089B4}"/>
            </c:ext>
          </c:extLst>
        </c:ser>
        <c:ser>
          <c:idx val="5"/>
          <c:order val="5"/>
          <c:tx>
            <c:strRef>
              <c:f>Sheet1!$G$1</c:f>
              <c:strCache>
                <c:ptCount val="1"/>
                <c:pt idx="0">
                  <c:v>Nežinau / negaliu pasakyti</c:v>
                </c:pt>
              </c:strCache>
            </c:strRef>
          </c:tx>
          <c:spPr>
            <a:solidFill>
              <a:sysClr val="window" lastClr="FFFFFF">
                <a:lumMod val="50000"/>
              </a:sysClr>
            </a:solidFill>
            <a:ln>
              <a:noFill/>
            </a:ln>
            <a:effectLst/>
          </c:spPr>
          <c:invertIfNegative val="0"/>
          <c:dLbls>
            <c:dLbl>
              <c:idx val="0"/>
              <c:layout>
                <c:manualLayout>
                  <c:x val="1.7971863746494617E-2"/>
                  <c:y val="2.7024102797609567E-1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0110-4BF7-981C-CDBD32483C32}"/>
                </c:ext>
              </c:extLst>
            </c:dLbl>
            <c:dLbl>
              <c:idx val="1"/>
              <c:layout>
                <c:manualLayout>
                  <c:x val="1.7971863746494617E-2"/>
                  <c:y val="4.6427055087790078E-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110-4BF7-981C-CDBD32483C32}"/>
                </c:ext>
              </c:extLst>
            </c:dLbl>
            <c:dLbl>
              <c:idx val="6"/>
              <c:layout>
                <c:manualLayout>
                  <c:x val="-2.7649021148453256E-3"/>
                  <c:y val="1.0809641119043827E-16"/>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110-4BF7-981C-CDBD32483C3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Netobuli įstatymai, teisinio reguliavimo spragos</c:v>
                </c:pt>
                <c:pt idx="5">
                  <c:v>Valstybės tarnautojų, politikų nekompetencija</c:v>
                </c:pt>
                <c:pt idx="6">
                  <c:v>Alkoholizmas</c:v>
                </c:pt>
                <c:pt idx="7">
                  <c:v>Korupcija</c:v>
                </c:pt>
                <c:pt idx="8">
                  <c:v>Teismų darbo trūkumai</c:v>
                </c:pt>
              </c:strCache>
            </c:strRef>
          </c:cat>
          <c:val>
            <c:numRef>
              <c:f>Sheet1!$G$2:$G$10</c:f>
              <c:numCache>
                <c:formatCode>###0.0%</c:formatCode>
                <c:ptCount val="9"/>
                <c:pt idx="0">
                  <c:v>5.0505050505050509E-3</c:v>
                </c:pt>
                <c:pt idx="1">
                  <c:v>5.0505050505050509E-3</c:v>
                </c:pt>
                <c:pt idx="2">
                  <c:v>0.1111111111111111</c:v>
                </c:pt>
                <c:pt idx="3">
                  <c:v>6.3131313131313135E-2</c:v>
                </c:pt>
                <c:pt idx="4">
                  <c:v>6.8181818181818177E-2</c:v>
                </c:pt>
                <c:pt idx="5">
                  <c:v>7.3232323232323232E-2</c:v>
                </c:pt>
                <c:pt idx="6">
                  <c:v>3.2828282828282832E-2</c:v>
                </c:pt>
                <c:pt idx="7">
                  <c:v>0.11363636363636363</c:v>
                </c:pt>
                <c:pt idx="8">
                  <c:v>0.27020202020202022</c:v>
                </c:pt>
              </c:numCache>
            </c:numRef>
          </c:val>
          <c:extLst>
            <c:ext xmlns:c16="http://schemas.microsoft.com/office/drawing/2014/chart" uri="{C3380CC4-5D6E-409C-BE32-E72D297353CC}">
              <c16:uniqueId val="{00000000-0110-4BF7-981C-CDBD32483C32}"/>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7.5428489072431937E-2"/>
          <c:y val="0.893695971965487"/>
          <c:w val="0.89999991291646897"/>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Lietuvoje*</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Valstybės tarnautojų, politikų nekompetencija</c:v>
                </c:pt>
                <c:pt idx="5">
                  <c:v>Alkoholizmas</c:v>
                </c:pt>
                <c:pt idx="6">
                  <c:v>Korupcija</c:v>
                </c:pt>
                <c:pt idx="7">
                  <c:v>Netobuli įstatymai, teisinio reguliavimo spragos</c:v>
                </c:pt>
                <c:pt idx="8">
                  <c:v>Teismų darbo trūkumai</c:v>
                </c:pt>
              </c:strCache>
            </c:strRef>
          </c:cat>
          <c:val>
            <c:numRef>
              <c:f>Sheet1!$B$2:$B$10</c:f>
              <c:numCache>
                <c:formatCode>0%</c:formatCode>
                <c:ptCount val="9"/>
                <c:pt idx="0">
                  <c:v>0.55000000000000004</c:v>
                </c:pt>
                <c:pt idx="1">
                  <c:v>0.45</c:v>
                </c:pt>
                <c:pt idx="2">
                  <c:v>0.4</c:v>
                </c:pt>
                <c:pt idx="3">
                  <c:v>0.28000000000000003</c:v>
                </c:pt>
                <c:pt idx="4">
                  <c:v>0.24</c:v>
                </c:pt>
                <c:pt idx="5">
                  <c:v>0.28999999999999998</c:v>
                </c:pt>
                <c:pt idx="6">
                  <c:v>0.37</c:v>
                </c:pt>
                <c:pt idx="7">
                  <c:v>0.26</c:v>
                </c:pt>
                <c:pt idx="8">
                  <c:v>0.23</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Kėdainiuose</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Didelės kainos, infliacija</c:v>
                </c:pt>
                <c:pt idx="1">
                  <c:v>Sveikatos apsaugos problemos</c:v>
                </c:pt>
                <c:pt idx="2">
                  <c:v>Narkotikų vartojimas</c:v>
                </c:pt>
                <c:pt idx="3">
                  <c:v>Biurokratizmas</c:v>
                </c:pt>
                <c:pt idx="4">
                  <c:v>Valstybės tarnautojų, politikų nekompetencija</c:v>
                </c:pt>
                <c:pt idx="5">
                  <c:v>Alkoholizmas</c:v>
                </c:pt>
                <c:pt idx="6">
                  <c:v>Korupcija</c:v>
                </c:pt>
                <c:pt idx="7">
                  <c:v>Netobuli įstatymai, teisinio reguliavimo spragos</c:v>
                </c:pt>
                <c:pt idx="8">
                  <c:v>Teismų darbo trūkumai</c:v>
                </c:pt>
              </c:strCache>
            </c:strRef>
          </c:cat>
          <c:val>
            <c:numRef>
              <c:f>Sheet1!$C$2:$C$10</c:f>
              <c:numCache>
                <c:formatCode>###0%</c:formatCode>
                <c:ptCount val="9"/>
                <c:pt idx="0">
                  <c:v>0.36111111111111116</c:v>
                </c:pt>
                <c:pt idx="1">
                  <c:v>0.30555555555555558</c:v>
                </c:pt>
                <c:pt idx="2">
                  <c:v>0.27020202020202022</c:v>
                </c:pt>
                <c:pt idx="3">
                  <c:v>0.19949494949494948</c:v>
                </c:pt>
                <c:pt idx="4">
                  <c:v>0.19191919191919191</c:v>
                </c:pt>
                <c:pt idx="5">
                  <c:v>0.1691919191919192</c:v>
                </c:pt>
                <c:pt idx="6">
                  <c:v>0.16666666666666669</c:v>
                </c:pt>
                <c:pt idx="7">
                  <c:v>0.13383838383838384</c:v>
                </c:pt>
                <c:pt idx="8">
                  <c:v>9.8484848484848481E-2</c:v>
                </c:pt>
              </c:numCache>
            </c:numRef>
          </c:val>
          <c:extLst>
            <c:ext xmlns:c16="http://schemas.microsoft.com/office/drawing/2014/chart" uri="{C3380CC4-5D6E-409C-BE32-E72D297353CC}">
              <c16:uniqueId val="{00000001-AF4F-4C6E-956C-6370B13FA516}"/>
            </c:ext>
          </c:extLst>
        </c:ser>
        <c:dLbls>
          <c:dLblPos val="outEnd"/>
          <c:showLegendKey val="0"/>
          <c:showVal val="1"/>
          <c:showCatName val="0"/>
          <c:showSerName val="0"/>
          <c:showPercent val="0"/>
          <c:showBubbleSize val="0"/>
        </c:dLbls>
        <c:gapWidth val="40"/>
        <c:axId val="500442656"/>
        <c:axId val="500447936"/>
      </c:barChart>
      <c:catAx>
        <c:axId val="5004426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b"/>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0598759886557789"/>
          <c:y val="0.41675648984281549"/>
          <c:w val="9.2946502492557564E-2"/>
          <c:h val="0.1205570336198860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18-35</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Sheet1!$B$2:$B$10</c:f>
              <c:numCache>
                <c:formatCode>###0%</c:formatCode>
                <c:ptCount val="9"/>
                <c:pt idx="0">
                  <c:v>7.0707070707070704E-2</c:v>
                </c:pt>
                <c:pt idx="1">
                  <c:v>0.18181818181818182</c:v>
                </c:pt>
                <c:pt idx="2">
                  <c:v>0.34343434343434348</c:v>
                </c:pt>
                <c:pt idx="3">
                  <c:v>0.15151515151515152</c:v>
                </c:pt>
                <c:pt idx="4">
                  <c:v>0.22222222222222221</c:v>
                </c:pt>
                <c:pt idx="5">
                  <c:v>0.14141414141414141</c:v>
                </c:pt>
                <c:pt idx="6">
                  <c:v>0.26262626262626265</c:v>
                </c:pt>
                <c:pt idx="7">
                  <c:v>0.23232323232323232</c:v>
                </c:pt>
                <c:pt idx="8">
                  <c:v>0.1111111111111111</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36-55</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Sheet1!$C$2:$C$10</c:f>
              <c:numCache>
                <c:formatCode>###0%</c:formatCode>
                <c:ptCount val="9"/>
                <c:pt idx="0">
                  <c:v>0.20547945205479451</c:v>
                </c:pt>
                <c:pt idx="1">
                  <c:v>0.23287671232876711</c:v>
                </c:pt>
                <c:pt idx="2">
                  <c:v>0.37671232876712329</c:v>
                </c:pt>
                <c:pt idx="3">
                  <c:v>0.24657534246575341</c:v>
                </c:pt>
                <c:pt idx="4">
                  <c:v>0.25342465753424659</c:v>
                </c:pt>
                <c:pt idx="5">
                  <c:v>0.15753424657534246</c:v>
                </c:pt>
                <c:pt idx="6">
                  <c:v>0.34931506849315069</c:v>
                </c:pt>
                <c:pt idx="7">
                  <c:v>0.19863013698630139</c:v>
                </c:pt>
                <c:pt idx="8">
                  <c:v>0.1095890410958904</c:v>
                </c:pt>
              </c:numCache>
            </c:numRef>
          </c:val>
          <c:extLst>
            <c:ext xmlns:c16="http://schemas.microsoft.com/office/drawing/2014/chart" uri="{C3380CC4-5D6E-409C-BE32-E72D297353CC}">
              <c16:uniqueId val="{00000001-AF4F-4C6E-956C-6370B13FA516}"/>
            </c:ext>
          </c:extLst>
        </c:ser>
        <c:ser>
          <c:idx val="2"/>
          <c:order val="2"/>
          <c:tx>
            <c:strRef>
              <c:f>Sheet1!$D$1</c:f>
              <c:strCache>
                <c:ptCount val="1"/>
                <c:pt idx="0">
                  <c:v>56+</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Sheet1!$D$2:$D$10</c:f>
              <c:numCache>
                <c:formatCode>###0%</c:formatCode>
                <c:ptCount val="9"/>
                <c:pt idx="0">
                  <c:v>0.19867549668874174</c:v>
                </c:pt>
                <c:pt idx="1">
                  <c:v>0.17880794701986755</c:v>
                </c:pt>
                <c:pt idx="2">
                  <c:v>0.35761589403973509</c:v>
                </c:pt>
                <c:pt idx="3">
                  <c:v>9.9337748344370869E-2</c:v>
                </c:pt>
                <c:pt idx="4">
                  <c:v>0.31788079470198677</c:v>
                </c:pt>
                <c:pt idx="5">
                  <c:v>0.10596026490066227</c:v>
                </c:pt>
                <c:pt idx="6">
                  <c:v>0.29139072847682118</c:v>
                </c:pt>
                <c:pt idx="7">
                  <c:v>0.15894039735099338</c:v>
                </c:pt>
                <c:pt idx="8">
                  <c:v>7.9470198675496692E-2</c:v>
                </c:pt>
              </c:numCache>
            </c:numRef>
          </c:val>
          <c:extLst>
            <c:ext xmlns:c16="http://schemas.microsoft.com/office/drawing/2014/chart" uri="{C3380CC4-5D6E-409C-BE32-E72D297353CC}">
              <c16:uniqueId val="{00000000-1E9E-43D9-8926-FE5736190E16}"/>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Vyras</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Sheet1!$B$2:$B$10</c:f>
              <c:numCache>
                <c:formatCode>###0%</c:formatCode>
                <c:ptCount val="9"/>
                <c:pt idx="0">
                  <c:v>0.1111111111111111</c:v>
                </c:pt>
                <c:pt idx="1">
                  <c:v>0.21111111111111111</c:v>
                </c:pt>
                <c:pt idx="2">
                  <c:v>0.33888888888888885</c:v>
                </c:pt>
                <c:pt idx="3">
                  <c:v>0.16111111111111109</c:v>
                </c:pt>
                <c:pt idx="4">
                  <c:v>0.2388888888888889</c:v>
                </c:pt>
                <c:pt idx="5">
                  <c:v>0.1277777777777778</c:v>
                </c:pt>
                <c:pt idx="6">
                  <c:v>0.24444444444444444</c:v>
                </c:pt>
                <c:pt idx="7">
                  <c:v>0.2</c:v>
                </c:pt>
                <c:pt idx="8">
                  <c:v>0.1</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Moteris</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Sheet1!$C$2:$C$10</c:f>
              <c:numCache>
                <c:formatCode>###0%</c:formatCode>
                <c:ptCount val="9"/>
                <c:pt idx="0">
                  <c:v>0.21759259259259259</c:v>
                </c:pt>
                <c:pt idx="1">
                  <c:v>0.1898148148148148</c:v>
                </c:pt>
                <c:pt idx="2">
                  <c:v>0.37962962962962959</c:v>
                </c:pt>
                <c:pt idx="3">
                  <c:v>0.17129629629629631</c:v>
                </c:pt>
                <c:pt idx="4">
                  <c:v>0.29629629629629628</c:v>
                </c:pt>
                <c:pt idx="5">
                  <c:v>0.1388888888888889</c:v>
                </c:pt>
                <c:pt idx="6">
                  <c:v>0.35648148148148145</c:v>
                </c:pt>
                <c:pt idx="7">
                  <c:v>0.1851851851851852</c:v>
                </c:pt>
                <c:pt idx="8">
                  <c:v>9.722222222222221E-2</c:v>
                </c:pt>
              </c:numCache>
            </c:numRef>
          </c:val>
          <c:extLst>
            <c:ext xmlns:c16="http://schemas.microsoft.com/office/drawing/2014/chart" uri="{C3380CC4-5D6E-409C-BE32-E72D297353CC}">
              <c16:uniqueId val="{00000001-AF4F-4C6E-956C-6370B13FA516}"/>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Dirba</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Sheet1!$B$2:$B$10</c:f>
              <c:numCache>
                <c:formatCode>###0%</c:formatCode>
                <c:ptCount val="9"/>
                <c:pt idx="0">
                  <c:v>0.15508021390374332</c:v>
                </c:pt>
                <c:pt idx="1">
                  <c:v>0.24598930481283421</c:v>
                </c:pt>
                <c:pt idx="2">
                  <c:v>0.35294117647058826</c:v>
                </c:pt>
                <c:pt idx="3">
                  <c:v>0.18716577540106949</c:v>
                </c:pt>
                <c:pt idx="4">
                  <c:v>0.26203208556149732</c:v>
                </c:pt>
                <c:pt idx="5">
                  <c:v>0.14438502673796794</c:v>
                </c:pt>
                <c:pt idx="6">
                  <c:v>0.29946524064171121</c:v>
                </c:pt>
                <c:pt idx="7">
                  <c:v>0.19786096256684491</c:v>
                </c:pt>
                <c:pt idx="8">
                  <c:v>0.10695187165775401</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Nedirba</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Alkoholizmas</c:v>
                </c:pt>
                <c:pt idx="1">
                  <c:v>Biurokratizmas</c:v>
                </c:pt>
                <c:pt idx="2">
                  <c:v>Didelės kainos, infliacija</c:v>
                </c:pt>
                <c:pt idx="3">
                  <c:v>Korupcija</c:v>
                </c:pt>
                <c:pt idx="4">
                  <c:v>Narkotikų vartojimas</c:v>
                </c:pt>
                <c:pt idx="5">
                  <c:v>Netobuli įstatymai, teisinio reguliavimo spragos</c:v>
                </c:pt>
                <c:pt idx="6">
                  <c:v>Sveikatos apsaugos problemos</c:v>
                </c:pt>
                <c:pt idx="7">
                  <c:v>Valstybės tarnautojų, politikų nekompetencija</c:v>
                </c:pt>
                <c:pt idx="8">
                  <c:v>Teismų darbo trūkumai</c:v>
                </c:pt>
              </c:strCache>
            </c:strRef>
          </c:cat>
          <c:val>
            <c:numRef>
              <c:f>Sheet1!$C$2:$C$10</c:f>
              <c:numCache>
                <c:formatCode>###0%</c:formatCode>
                <c:ptCount val="9"/>
                <c:pt idx="0">
                  <c:v>0.18181818181818182</c:v>
                </c:pt>
                <c:pt idx="1">
                  <c:v>0.15789473684210525</c:v>
                </c:pt>
                <c:pt idx="2">
                  <c:v>0.36842105263157898</c:v>
                </c:pt>
                <c:pt idx="3">
                  <c:v>0.14832535885167464</c:v>
                </c:pt>
                <c:pt idx="4">
                  <c:v>0.27751196172248804</c:v>
                </c:pt>
                <c:pt idx="5">
                  <c:v>0.12440191387559808</c:v>
                </c:pt>
                <c:pt idx="6">
                  <c:v>0.31100478468899523</c:v>
                </c:pt>
                <c:pt idx="7">
                  <c:v>0.18660287081339713</c:v>
                </c:pt>
                <c:pt idx="8">
                  <c:v>9.0909090909090912E-2</c:v>
                </c:pt>
              </c:numCache>
            </c:numRef>
          </c:val>
          <c:extLst>
            <c:ext xmlns:c16="http://schemas.microsoft.com/office/drawing/2014/chart" uri="{C3380CC4-5D6E-409C-BE32-E72D297353CC}">
              <c16:uniqueId val="{00000001-AF4F-4C6E-956C-6370B13FA516}"/>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6598548947698866E-2"/>
          <c:y val="0.15757708582699731"/>
          <c:w val="0.82395596027082063"/>
          <c:h val="0.70597123742621781"/>
        </c:manualLayout>
      </c:layout>
      <c:barChart>
        <c:barDir val="bar"/>
        <c:grouping val="clustered"/>
        <c:varyColors val="0"/>
        <c:ser>
          <c:idx val="0"/>
          <c:order val="0"/>
          <c:tx>
            <c:strRef>
              <c:f>Sheet1!$B$1</c:f>
              <c:strCache>
                <c:ptCount val="1"/>
                <c:pt idx="0">
                  <c:v>Vidurkis</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ysClr val="windowText" lastClr="000000"/>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Sheet1!$B$2:$B$5</c:f>
              <c:numCache>
                <c:formatCode>General</c:formatCode>
                <c:ptCount val="4"/>
                <c:pt idx="0">
                  <c:v>3.36</c:v>
                </c:pt>
                <c:pt idx="1">
                  <c:v>3.19</c:v>
                </c:pt>
                <c:pt idx="2">
                  <c:v>3.03</c:v>
                </c:pt>
                <c:pt idx="3">
                  <c:v>2.94</c:v>
                </c:pt>
              </c:numCache>
            </c:numRef>
          </c:val>
          <c:extLst>
            <c:ext xmlns:c16="http://schemas.microsoft.com/office/drawing/2014/chart" uri="{C3380CC4-5D6E-409C-BE32-E72D297353CC}">
              <c16:uniqueId val="{00000001-B647-472F-A4EC-7DDE40EB93B2}"/>
            </c:ext>
          </c:extLst>
        </c:ser>
        <c:dLbls>
          <c:dLblPos val="outEnd"/>
          <c:showLegendKey val="0"/>
          <c:showVal val="1"/>
          <c:showCatName val="0"/>
          <c:showSerName val="0"/>
          <c:showPercent val="0"/>
          <c:showBubbleSize val="0"/>
        </c:dLbls>
        <c:gapWidth val="40"/>
        <c:overlap val="100"/>
        <c:axId val="389858184"/>
        <c:axId val="389855832"/>
      </c:barChart>
      <c:catAx>
        <c:axId val="389858184"/>
        <c:scaling>
          <c:orientation val="maxMin"/>
        </c:scaling>
        <c:delete val="1"/>
        <c:axPos val="l"/>
        <c:numFmt formatCode="General" sourceLinked="1"/>
        <c:majorTickMark val="out"/>
        <c:minorTickMark val="none"/>
        <c:tickLblPos val="nextTo"/>
        <c:crossAx val="389855832"/>
        <c:crosses val="autoZero"/>
        <c:auto val="1"/>
        <c:lblAlgn val="ctr"/>
        <c:lblOffset val="100"/>
        <c:noMultiLvlLbl val="0"/>
      </c:catAx>
      <c:valAx>
        <c:axId val="389855832"/>
        <c:scaling>
          <c:orientation val="minMax"/>
          <c:max val="5"/>
          <c:min val="0"/>
        </c:scaling>
        <c:delete val="1"/>
        <c:axPos val="t"/>
        <c:numFmt formatCode="General" sourceLinked="1"/>
        <c:majorTickMark val="out"/>
        <c:minorTickMark val="none"/>
        <c:tickLblPos val="nextTo"/>
        <c:crossAx val="38985818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solidFill>
            <a:sysClr val="windowText" lastClr="000000"/>
          </a:solidFill>
        </a:defRPr>
      </a:pPr>
      <a:endParaRPr lang="en-US"/>
    </a:p>
  </c:txPr>
  <c:externalData r:id="rId4">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6951196865167041"/>
          <c:y val="0.16011739545149495"/>
          <c:w val="0.59546064031214219"/>
          <c:h val="0.70283341995848025"/>
        </c:manualLayout>
      </c:layout>
      <c:barChart>
        <c:barDir val="bar"/>
        <c:grouping val="percentStacked"/>
        <c:varyColors val="0"/>
        <c:ser>
          <c:idx val="0"/>
          <c:order val="0"/>
          <c:tx>
            <c:strRef>
              <c:f>Sheet1!$B$1</c:f>
              <c:strCache>
                <c:ptCount val="1"/>
                <c:pt idx="0">
                  <c:v>1 - Labai neskaidriai</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Sheet1!$B$2:$B$5</c:f>
              <c:numCache>
                <c:formatCode>###0.0%</c:formatCode>
                <c:ptCount val="4"/>
                <c:pt idx="0">
                  <c:v>6.8181818181818177E-2</c:v>
                </c:pt>
                <c:pt idx="1">
                  <c:v>8.0808080808080815E-2</c:v>
                </c:pt>
                <c:pt idx="2">
                  <c:v>0.12121212121212122</c:v>
                </c:pt>
                <c:pt idx="3">
                  <c:v>0.13383838383838384</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2</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Sheet1!$C$2:$C$5</c:f>
              <c:numCache>
                <c:formatCode>###0.0%</c:formatCode>
                <c:ptCount val="4"/>
                <c:pt idx="0">
                  <c:v>0.13131313131313133</c:v>
                </c:pt>
                <c:pt idx="1">
                  <c:v>0.13131313131313133</c:v>
                </c:pt>
                <c:pt idx="2">
                  <c:v>0.15656565656565655</c:v>
                </c:pt>
                <c:pt idx="3">
                  <c:v>0.17171717171717174</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3</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Sheet1!$D$2:$D$5</c:f>
              <c:numCache>
                <c:formatCode>###0.0%</c:formatCode>
                <c:ptCount val="4"/>
                <c:pt idx="0">
                  <c:v>0.24747474747474749</c:v>
                </c:pt>
                <c:pt idx="1">
                  <c:v>0.34595959595959597</c:v>
                </c:pt>
                <c:pt idx="2">
                  <c:v>0.36111111111111116</c:v>
                </c:pt>
                <c:pt idx="3">
                  <c:v>0.38383838383838381</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4</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Sheet1!$E$2:$E$5</c:f>
              <c:numCache>
                <c:formatCode>###0.0%</c:formatCode>
                <c:ptCount val="4"/>
                <c:pt idx="0">
                  <c:v>0.26767676767676768</c:v>
                </c:pt>
                <c:pt idx="1">
                  <c:v>0.23737373737373738</c:v>
                </c:pt>
                <c:pt idx="2">
                  <c:v>0.20454545454545453</c:v>
                </c:pt>
                <c:pt idx="3">
                  <c:v>0.1691919191919192</c:v>
                </c:pt>
              </c:numCache>
            </c:numRef>
          </c:val>
          <c:extLst>
            <c:ext xmlns:c16="http://schemas.microsoft.com/office/drawing/2014/chart" uri="{C3380CC4-5D6E-409C-BE32-E72D297353CC}">
              <c16:uniqueId val="{00000006-6E97-43A7-99A5-7432FDB089B4}"/>
            </c:ext>
          </c:extLst>
        </c:ser>
        <c:ser>
          <c:idx val="4"/>
          <c:order val="4"/>
          <c:tx>
            <c:strRef>
              <c:f>Sheet1!$F$1</c:f>
              <c:strCache>
                <c:ptCount val="1"/>
                <c:pt idx="0">
                  <c:v>5 - Labai skaidriai</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Sheet1!$F$2:$F$5</c:f>
              <c:numCache>
                <c:formatCode>###0.0%</c:formatCode>
                <c:ptCount val="4"/>
                <c:pt idx="0">
                  <c:v>0.15656565656565655</c:v>
                </c:pt>
                <c:pt idx="1">
                  <c:v>0.11616161616161616</c:v>
                </c:pt>
                <c:pt idx="2">
                  <c:v>0.1111111111111111</c:v>
                </c:pt>
                <c:pt idx="3">
                  <c:v>0.10606060606060605</c:v>
                </c:pt>
              </c:numCache>
            </c:numRef>
          </c:val>
          <c:extLst>
            <c:ext xmlns:c16="http://schemas.microsoft.com/office/drawing/2014/chart" uri="{C3380CC4-5D6E-409C-BE32-E72D297353CC}">
              <c16:uniqueId val="{00000008-6E97-43A7-99A5-7432FDB089B4}"/>
            </c:ext>
          </c:extLst>
        </c:ser>
        <c:ser>
          <c:idx val="5"/>
          <c:order val="5"/>
          <c:tx>
            <c:strRef>
              <c:f>Sheet1!$G$1</c:f>
              <c:strCache>
                <c:ptCount val="1"/>
                <c:pt idx="0">
                  <c:v>Nežinau/ negaliu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Savivaldybės administracijos teikiamos paslaugos</c:v>
                </c:pt>
                <c:pt idx="1">
                  <c:v>Švietimo sritis</c:v>
                </c:pt>
                <c:pt idx="2">
                  <c:v>Socialinė apsauga</c:v>
                </c:pt>
                <c:pt idx="3">
                  <c:v>Sveikatos apsauga</c:v>
                </c:pt>
              </c:strCache>
            </c:strRef>
          </c:cat>
          <c:val>
            <c:numRef>
              <c:f>Sheet1!$G$2:$G$5</c:f>
              <c:numCache>
                <c:formatCode>###0.0%</c:formatCode>
                <c:ptCount val="4"/>
                <c:pt idx="0">
                  <c:v>0.12878787878787878</c:v>
                </c:pt>
                <c:pt idx="1">
                  <c:v>8.8383838383838398E-2</c:v>
                </c:pt>
                <c:pt idx="2">
                  <c:v>4.5454545454545456E-2</c:v>
                </c:pt>
                <c:pt idx="3">
                  <c:v>3.5353535353535352E-2</c:v>
                </c:pt>
              </c:numCache>
            </c:numRef>
          </c:val>
          <c:extLst>
            <c:ext xmlns:c16="http://schemas.microsoft.com/office/drawing/2014/chart" uri="{C3380CC4-5D6E-409C-BE32-E72D297353CC}">
              <c16:uniqueId val="{00000000-0110-4BF7-981C-CDBD32483C32}"/>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7.5428489072431937E-2"/>
          <c:y val="0.893695971965487"/>
          <c:w val="0.85750445595543578"/>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18-35</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Sheet1!$B$2:$B$5</c:f>
              <c:numCache>
                <c:formatCode>#,##0.00</c:formatCode>
                <c:ptCount val="4"/>
                <c:pt idx="0">
                  <c:v>3.041666666666667</c:v>
                </c:pt>
                <c:pt idx="1">
                  <c:v>3.3020833333333335</c:v>
                </c:pt>
                <c:pt idx="2">
                  <c:v>3.225806451612903</c:v>
                </c:pt>
                <c:pt idx="3">
                  <c:v>3.4222222222222216</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36-55</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Sheet1!$C$2:$C$5</c:f>
              <c:numCache>
                <c:formatCode>#,##0.00</c:formatCode>
                <c:ptCount val="4"/>
                <c:pt idx="0">
                  <c:v>2.8000000000000003</c:v>
                </c:pt>
                <c:pt idx="1">
                  <c:v>3.1259259259259258</c:v>
                </c:pt>
                <c:pt idx="2">
                  <c:v>2.9568345323741005</c:v>
                </c:pt>
                <c:pt idx="3">
                  <c:v>3.3488372093023258</c:v>
                </c:pt>
              </c:numCache>
            </c:numRef>
          </c:val>
          <c:extLst>
            <c:ext xmlns:c16="http://schemas.microsoft.com/office/drawing/2014/chart" uri="{C3380CC4-5D6E-409C-BE32-E72D297353CC}">
              <c16:uniqueId val="{00000001-AF4F-4C6E-956C-6370B13FA516}"/>
            </c:ext>
          </c:extLst>
        </c:ser>
        <c:ser>
          <c:idx val="2"/>
          <c:order val="2"/>
          <c:tx>
            <c:strRef>
              <c:f>Sheet1!$D$1</c:f>
              <c:strCache>
                <c:ptCount val="1"/>
                <c:pt idx="0">
                  <c:v>56+</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Sheet1!$D$2:$D$5</c:f>
              <c:numCache>
                <c:formatCode>#,##0.00</c:formatCode>
                <c:ptCount val="4"/>
                <c:pt idx="0">
                  <c:v>3.006849315068493</c:v>
                </c:pt>
                <c:pt idx="1">
                  <c:v>3.1846153846153862</c:v>
                </c:pt>
                <c:pt idx="2">
                  <c:v>2.9726027397260255</c:v>
                </c:pt>
                <c:pt idx="3">
                  <c:v>3.3253968253968247</c:v>
                </c:pt>
              </c:numCache>
            </c:numRef>
          </c:val>
          <c:extLst>
            <c:ext xmlns:c16="http://schemas.microsoft.com/office/drawing/2014/chart" uri="{C3380CC4-5D6E-409C-BE32-E72D297353CC}">
              <c16:uniqueId val="{00000000-1E9E-43D9-8926-FE5736190E16}"/>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max val="5"/>
        </c:scaling>
        <c:delete val="1"/>
        <c:axPos val="t"/>
        <c:numFmt formatCode="#,##0.00" sourceLinked="1"/>
        <c:majorTickMark val="out"/>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Vyras</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Sheet1!$B$2:$B$5</c:f>
              <c:numCache>
                <c:formatCode>#,##0.00</c:formatCode>
                <c:ptCount val="4"/>
                <c:pt idx="0">
                  <c:v>2.86046511627907</c:v>
                </c:pt>
                <c:pt idx="1">
                  <c:v>3.1242236024844705</c:v>
                </c:pt>
                <c:pt idx="2">
                  <c:v>2.988023952095809</c:v>
                </c:pt>
                <c:pt idx="3">
                  <c:v>3.2064516129032259</c:v>
                </c:pt>
              </c:numCache>
            </c:numRef>
          </c:val>
          <c:extLst>
            <c:ext xmlns:c16="http://schemas.microsoft.com/office/drawing/2014/chart" uri="{C3380CC4-5D6E-409C-BE32-E72D297353CC}">
              <c16:uniqueId val="{00000000-89F2-4651-8893-F493F44E1A8D}"/>
            </c:ext>
          </c:extLst>
        </c:ser>
        <c:ser>
          <c:idx val="1"/>
          <c:order val="1"/>
          <c:tx>
            <c:strRef>
              <c:f>Sheet1!$C$1</c:f>
              <c:strCache>
                <c:ptCount val="1"/>
                <c:pt idx="0">
                  <c:v>Moteris</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Sheet1!$C$2:$C$5</c:f>
              <c:numCache>
                <c:formatCode>#,##0.00</c:formatCode>
                <c:ptCount val="4"/>
                <c:pt idx="0">
                  <c:v>3.0047619047619056</c:v>
                </c:pt>
                <c:pt idx="1">
                  <c:v>3.2499999999999991</c:v>
                </c:pt>
                <c:pt idx="2">
                  <c:v>3.0616113744075837</c:v>
                </c:pt>
                <c:pt idx="3">
                  <c:v>3.4842105263157892</c:v>
                </c:pt>
              </c:numCache>
            </c:numRef>
          </c:val>
          <c:extLst>
            <c:ext xmlns:c16="http://schemas.microsoft.com/office/drawing/2014/chart" uri="{C3380CC4-5D6E-409C-BE32-E72D297353CC}">
              <c16:uniqueId val="{00000001-89F2-4651-8893-F493F44E1A8D}"/>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max val="5"/>
        </c:scaling>
        <c:delete val="1"/>
        <c:axPos val="t"/>
        <c:numFmt formatCode="#,##0.00" sourceLinked="1"/>
        <c:majorTickMark val="out"/>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Dirba</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Sheet1!$B$2:$B$5</c:f>
              <c:numCache>
                <c:formatCode>#,##0.00</c:formatCode>
                <c:ptCount val="4"/>
                <c:pt idx="0">
                  <c:v>2.9044943820224725</c:v>
                </c:pt>
                <c:pt idx="1">
                  <c:v>3.2033898305084731</c:v>
                </c:pt>
                <c:pt idx="2">
                  <c:v>3</c:v>
                </c:pt>
                <c:pt idx="3">
                  <c:v>3.2530120481927707</c:v>
                </c:pt>
              </c:numCache>
            </c:numRef>
          </c:val>
          <c:extLst>
            <c:ext xmlns:c16="http://schemas.microsoft.com/office/drawing/2014/chart" uri="{C3380CC4-5D6E-409C-BE32-E72D297353CC}">
              <c16:uniqueId val="{00000000-3A80-4F22-83DA-052D61D33DDE}"/>
            </c:ext>
          </c:extLst>
        </c:ser>
        <c:ser>
          <c:idx val="1"/>
          <c:order val="1"/>
          <c:tx>
            <c:strRef>
              <c:f>Sheet1!$C$1</c:f>
              <c:strCache>
                <c:ptCount val="1"/>
                <c:pt idx="0">
                  <c:v>Nedirba</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Sveikatos apsauga</c:v>
                </c:pt>
                <c:pt idx="1">
                  <c:v>Švietimo sritis</c:v>
                </c:pt>
                <c:pt idx="2">
                  <c:v>Socialinė apsauga</c:v>
                </c:pt>
                <c:pt idx="3">
                  <c:v>Savivaldybės administracijos teikiamos paslaugos</c:v>
                </c:pt>
              </c:strCache>
            </c:strRef>
          </c:cat>
          <c:val>
            <c:numRef>
              <c:f>Sheet1!$C$2:$C$5</c:f>
              <c:numCache>
                <c:formatCode>#,##0.00</c:formatCode>
                <c:ptCount val="4"/>
                <c:pt idx="0">
                  <c:v>2.9705882352941182</c:v>
                </c:pt>
                <c:pt idx="1">
                  <c:v>3.1847826086956528</c:v>
                </c:pt>
                <c:pt idx="2">
                  <c:v>3.0549999999999993</c:v>
                </c:pt>
                <c:pt idx="3">
                  <c:v>3.4581005586592193</c:v>
                </c:pt>
              </c:numCache>
            </c:numRef>
          </c:val>
          <c:extLst>
            <c:ext xmlns:c16="http://schemas.microsoft.com/office/drawing/2014/chart" uri="{C3380CC4-5D6E-409C-BE32-E72D297353CC}">
              <c16:uniqueId val="{00000001-3A80-4F22-83DA-052D61D33DDE}"/>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max val="5"/>
          <c:min val="0"/>
        </c:scaling>
        <c:delete val="1"/>
        <c:axPos val="t"/>
        <c:numFmt formatCode="#,##0.00" sourceLinked="1"/>
        <c:majorTickMark val="out"/>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Column4</c:v>
                </c:pt>
              </c:strCache>
            </c:strRef>
          </c:tx>
          <c:spPr>
            <a:solidFill>
              <a:schemeClr val="accent6">
                <a:lumMod val="75000"/>
              </a:schemeClr>
            </a:solidFill>
            <a:ln>
              <a:noFill/>
            </a:ln>
            <a:effectLst/>
          </c:spPr>
          <c:invertIfNegative val="0"/>
          <c:dPt>
            <c:idx val="13"/>
            <c:invertIfNegative val="0"/>
            <c:bubble3D val="0"/>
            <c:spPr>
              <a:solidFill>
                <a:schemeClr val="bg1">
                  <a:lumMod val="50000"/>
                </a:schemeClr>
              </a:solidFill>
              <a:ln>
                <a:noFill/>
              </a:ln>
              <a:effectLst/>
            </c:spPr>
            <c:extLst>
              <c:ext xmlns:c16="http://schemas.microsoft.com/office/drawing/2014/chart" uri="{C3380CC4-5D6E-409C-BE32-E72D297353CC}">
                <c16:uniqueId val="{00000002-A389-4993-B77B-D9FCDAA66FBD}"/>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Sheet1!$A$2:$A$15</c:f>
              <c:strCache>
                <c:ptCount val="14"/>
                <c:pt idx="0">
                  <c:v>Medicina, ligoninė, poliklinika</c:v>
                </c:pt>
                <c:pt idx="1">
                  <c:v>Savivaldybė</c:v>
                </c:pt>
                <c:pt idx="2">
                  <c:v>Policija</c:v>
                </c:pt>
                <c:pt idx="3">
                  <c:v>Teismai, teisėsauga </c:v>
                </c:pt>
                <c:pt idx="4">
                  <c:v>Socialinės paslaugos, socialinė parama</c:v>
                </c:pt>
                <c:pt idx="5">
                  <c:v>Švietimas</c:v>
                </c:pt>
                <c:pt idx="6">
                  <c:v>Seniūnijos</c:v>
                </c:pt>
                <c:pt idx="7">
                  <c:v>Žemėtvarka</c:v>
                </c:pt>
                <c:pt idx="8">
                  <c:v>Užmtumo tarnyba, sodra</c:v>
                </c:pt>
                <c:pt idx="9">
                  <c:v>Krekenavos agrofirma</c:v>
                </c:pt>
                <c:pt idx="10">
                  <c:v>Administravimas</c:v>
                </c:pt>
                <c:pt idx="11">
                  <c:v>Statyba, architektūra</c:v>
                </c:pt>
                <c:pt idx="12">
                  <c:v>Viešieji pirkimai</c:v>
                </c:pt>
                <c:pt idx="13">
                  <c:v>Kita</c:v>
                </c:pt>
              </c:strCache>
            </c:strRef>
          </c:cat>
          <c:val>
            <c:numRef>
              <c:f>Sheet1!$B$2:$B$15</c:f>
              <c:numCache>
                <c:formatCode>0%</c:formatCode>
                <c:ptCount val="14"/>
                <c:pt idx="0">
                  <c:v>0.67307692307692313</c:v>
                </c:pt>
                <c:pt idx="1">
                  <c:v>0.24358974358974358</c:v>
                </c:pt>
                <c:pt idx="2">
                  <c:v>0.12820512820512819</c:v>
                </c:pt>
                <c:pt idx="3">
                  <c:v>0.11538461538461539</c:v>
                </c:pt>
                <c:pt idx="4">
                  <c:v>7.6923076923076927E-2</c:v>
                </c:pt>
                <c:pt idx="5">
                  <c:v>5.128205128205128E-2</c:v>
                </c:pt>
                <c:pt idx="6">
                  <c:v>5.128205128205128E-2</c:v>
                </c:pt>
                <c:pt idx="7">
                  <c:v>3.8461538461538464E-2</c:v>
                </c:pt>
                <c:pt idx="8">
                  <c:v>3.8461538461538464E-2</c:v>
                </c:pt>
                <c:pt idx="9">
                  <c:v>3.2051282051282048E-2</c:v>
                </c:pt>
                <c:pt idx="10">
                  <c:v>3.2051282051282048E-2</c:v>
                </c:pt>
                <c:pt idx="11">
                  <c:v>2.564102564102564E-2</c:v>
                </c:pt>
                <c:pt idx="12">
                  <c:v>2.564102564102564E-2</c:v>
                </c:pt>
                <c:pt idx="13">
                  <c:v>0.14743589743589744</c:v>
                </c:pt>
              </c:numCache>
            </c:numRef>
          </c:val>
          <c:extLst>
            <c:ext xmlns:c16="http://schemas.microsoft.com/office/drawing/2014/chart" uri="{C3380CC4-5D6E-409C-BE32-E72D297353CC}">
              <c16:uniqueId val="{00000000-A389-4993-B77B-D9FCDAA66FBD}"/>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474248980461302E-2"/>
          <c:y val="0.25445712000622051"/>
          <c:w val="0.90205624481049917"/>
          <c:h val="0.41981409934948899"/>
        </c:manualLayout>
      </c:layout>
      <c:barChart>
        <c:barDir val="bar"/>
        <c:grouping val="percentStacked"/>
        <c:varyColors val="0"/>
        <c:ser>
          <c:idx val="0"/>
          <c:order val="0"/>
          <c:tx>
            <c:strRef>
              <c:f>Sheet1!$B$1</c:f>
              <c:strCache>
                <c:ptCount val="1"/>
                <c:pt idx="0">
                  <c:v>Labai išaugo</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Sheet1!$B$2</c:f>
              <c:numCache>
                <c:formatCode>###0.0%</c:formatCode>
                <c:ptCount val="1"/>
                <c:pt idx="0">
                  <c:v>2.5252525252525252E-2</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Šiek tiek išaugo</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Sheet1!$C$2</c:f>
              <c:numCache>
                <c:formatCode>###0.0%</c:formatCode>
                <c:ptCount val="1"/>
                <c:pt idx="0">
                  <c:v>0.1111111111111111</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Nepakito</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Sheet1!$D$2</c:f>
              <c:numCache>
                <c:formatCode>###0.0%</c:formatCode>
                <c:ptCount val="1"/>
                <c:pt idx="0">
                  <c:v>0.43181818181818182</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Šiek tiek sumažėjo</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Sheet1!$E$2</c:f>
              <c:numCache>
                <c:formatCode>###0.0%</c:formatCode>
                <c:ptCount val="1"/>
                <c:pt idx="0">
                  <c:v>0.14646464646464599</c:v>
                </c:pt>
              </c:numCache>
            </c:numRef>
          </c:val>
          <c:extLst>
            <c:ext xmlns:c16="http://schemas.microsoft.com/office/drawing/2014/chart" uri="{C3380CC4-5D6E-409C-BE32-E72D297353CC}">
              <c16:uniqueId val="{00000006-6E97-43A7-99A5-7432FDB089B4}"/>
            </c:ext>
          </c:extLst>
        </c:ser>
        <c:ser>
          <c:idx val="4"/>
          <c:order val="4"/>
          <c:tx>
            <c:strRef>
              <c:f>Sheet1!$F$1</c:f>
              <c:strCache>
                <c:ptCount val="1"/>
                <c:pt idx="0">
                  <c:v>Labai sumažėjo</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Sheet1!$F$2</c:f>
              <c:numCache>
                <c:formatCode>###0.0%</c:formatCode>
                <c:ptCount val="1"/>
                <c:pt idx="0">
                  <c:v>5.5555555555555552E-2</c:v>
                </c:pt>
              </c:numCache>
            </c:numRef>
          </c:val>
          <c:extLst>
            <c:ext xmlns:c16="http://schemas.microsoft.com/office/drawing/2014/chart" uri="{C3380CC4-5D6E-409C-BE32-E72D297353CC}">
              <c16:uniqueId val="{00000008-6E97-43A7-99A5-7432FDB089B4}"/>
            </c:ext>
          </c:extLst>
        </c:ser>
        <c:ser>
          <c:idx val="5"/>
          <c:order val="5"/>
          <c:tx>
            <c:strRef>
              <c:f>Sheet1!$G$1</c:f>
              <c:strCache>
                <c:ptCount val="1"/>
                <c:pt idx="0">
                  <c:v>Nežinau</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Sheet1!$G$2</c:f>
              <c:numCache>
                <c:formatCode>###0.0%</c:formatCode>
                <c:ptCount val="1"/>
                <c:pt idx="0">
                  <c:v>0.22979797979797978</c:v>
                </c:pt>
              </c:numCache>
            </c:numRef>
          </c:val>
          <c:extLst>
            <c:ext xmlns:c16="http://schemas.microsoft.com/office/drawing/2014/chart" uri="{C3380CC4-5D6E-409C-BE32-E72D297353CC}">
              <c16:uniqueId val="{00000000-90DB-44E1-B52C-C5B7B11B9118}"/>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2700875477813595"/>
          <c:y val="0.80230431402517244"/>
          <c:w val="0.69140296640772247"/>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Labai išaugo</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Sheet1!$B$2:$B$3</c:f>
              <c:numCache>
                <c:formatCode>0%</c:formatCode>
                <c:ptCount val="2"/>
                <c:pt idx="0" formatCode="###0%">
                  <c:v>2.5252525252525252E-2</c:v>
                </c:pt>
                <c:pt idx="1">
                  <c:v>0.1</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Šiek tiek išaugo</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Sheet1!$C$2:$C$3</c:f>
              <c:numCache>
                <c:formatCode>0%</c:formatCode>
                <c:ptCount val="2"/>
                <c:pt idx="0" formatCode="###0%">
                  <c:v>0.1111111111111111</c:v>
                </c:pt>
                <c:pt idx="1">
                  <c:v>0.15</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Nepakito</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Sheet1!$D$2:$D$3</c:f>
              <c:numCache>
                <c:formatCode>0%</c:formatCode>
                <c:ptCount val="2"/>
                <c:pt idx="0" formatCode="###0%">
                  <c:v>0.43181818181818182</c:v>
                </c:pt>
                <c:pt idx="1">
                  <c:v>0.42</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Šiek tiek sumažėjo</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Sheet1!$E$2:$E$3</c:f>
              <c:numCache>
                <c:formatCode>0%</c:formatCode>
                <c:ptCount val="2"/>
                <c:pt idx="0" formatCode="###0%">
                  <c:v>0.14646464646464599</c:v>
                </c:pt>
                <c:pt idx="1">
                  <c:v>0.18</c:v>
                </c:pt>
              </c:numCache>
            </c:numRef>
          </c:val>
          <c:extLst>
            <c:ext xmlns:c16="http://schemas.microsoft.com/office/drawing/2014/chart" uri="{C3380CC4-5D6E-409C-BE32-E72D297353CC}">
              <c16:uniqueId val="{00000006-6E97-43A7-99A5-7432FDB089B4}"/>
            </c:ext>
          </c:extLst>
        </c:ser>
        <c:ser>
          <c:idx val="4"/>
          <c:order val="4"/>
          <c:tx>
            <c:strRef>
              <c:f>Sheet1!$F$1</c:f>
              <c:strCache>
                <c:ptCount val="1"/>
                <c:pt idx="0">
                  <c:v>Labai sumažėjo</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Sheet1!$F$2:$F$3</c:f>
              <c:numCache>
                <c:formatCode>0%</c:formatCode>
                <c:ptCount val="2"/>
                <c:pt idx="0" formatCode="###0%">
                  <c:v>5.5555555555555552E-2</c:v>
                </c:pt>
                <c:pt idx="1">
                  <c:v>0.02</c:v>
                </c:pt>
              </c:numCache>
            </c:numRef>
          </c:val>
          <c:extLst>
            <c:ext xmlns:c16="http://schemas.microsoft.com/office/drawing/2014/chart" uri="{C3380CC4-5D6E-409C-BE32-E72D297353CC}">
              <c16:uniqueId val="{00000008-6E97-43A7-99A5-7432FDB089B4}"/>
            </c:ext>
          </c:extLst>
        </c:ser>
        <c:ser>
          <c:idx val="5"/>
          <c:order val="5"/>
          <c:tx>
            <c:strRef>
              <c:f>Sheet1!$G$1</c:f>
              <c:strCache>
                <c:ptCount val="1"/>
                <c:pt idx="0">
                  <c:v>Nežinau</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Sheet1!$G$2:$G$3</c:f>
              <c:numCache>
                <c:formatCode>0%</c:formatCode>
                <c:ptCount val="2"/>
                <c:pt idx="0" formatCode="###0%">
                  <c:v>0.22979797979797978</c:v>
                </c:pt>
                <c:pt idx="1">
                  <c:v>0.14000000000000001</c:v>
                </c:pt>
              </c:numCache>
            </c:numRef>
          </c:val>
          <c:extLst>
            <c:ext xmlns:c16="http://schemas.microsoft.com/office/drawing/2014/chart" uri="{C3380CC4-5D6E-409C-BE32-E72D297353CC}">
              <c16:uniqueId val="{00000000-5125-4605-A453-DBE124B7E72D}"/>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4.2192675528508188E-2"/>
          <c:w val="0.80191317201324408"/>
          <c:h val="0.87677238184488571"/>
        </c:manualLayout>
      </c:layout>
      <c:barChart>
        <c:barDir val="bar"/>
        <c:grouping val="percentStacked"/>
        <c:varyColors val="0"/>
        <c:ser>
          <c:idx val="0"/>
          <c:order val="0"/>
          <c:tx>
            <c:strRef>
              <c:f>Sheet1!$B$1</c:f>
              <c:strCache>
                <c:ptCount val="1"/>
                <c:pt idx="0">
                  <c:v>Labai išaugo</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Sheet1!$B$2:$B$4</c:f>
              <c:numCache>
                <c:formatCode>###0%</c:formatCode>
                <c:ptCount val="3"/>
                <c:pt idx="0">
                  <c:v>2.0202020202020204E-2</c:v>
                </c:pt>
                <c:pt idx="1">
                  <c:v>2.7397260273972601E-2</c:v>
                </c:pt>
                <c:pt idx="2">
                  <c:v>2.6490066225165566E-2</c:v>
                </c:pt>
              </c:numCache>
            </c:numRef>
          </c:val>
          <c:extLst>
            <c:ext xmlns:c16="http://schemas.microsoft.com/office/drawing/2014/chart" uri="{C3380CC4-5D6E-409C-BE32-E72D297353CC}">
              <c16:uniqueId val="{00000000-CCE3-47F0-910B-7670CF7166BE}"/>
            </c:ext>
          </c:extLst>
        </c:ser>
        <c:ser>
          <c:idx val="1"/>
          <c:order val="1"/>
          <c:tx>
            <c:strRef>
              <c:f>Sheet1!$C$1</c:f>
              <c:strCache>
                <c:ptCount val="1"/>
                <c:pt idx="0">
                  <c:v>Šiek tiek išaugo</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Sheet1!$C$2:$C$4</c:f>
              <c:numCache>
                <c:formatCode>###0%</c:formatCode>
                <c:ptCount val="3"/>
                <c:pt idx="0">
                  <c:v>0.15151515151515152</c:v>
                </c:pt>
                <c:pt idx="1">
                  <c:v>0.11643835616438356</c:v>
                </c:pt>
                <c:pt idx="2">
                  <c:v>7.9470198675496692E-2</c:v>
                </c:pt>
              </c:numCache>
            </c:numRef>
          </c:val>
          <c:extLst>
            <c:ext xmlns:c16="http://schemas.microsoft.com/office/drawing/2014/chart" uri="{C3380CC4-5D6E-409C-BE32-E72D297353CC}">
              <c16:uniqueId val="{00000001-CCE3-47F0-910B-7670CF7166BE}"/>
            </c:ext>
          </c:extLst>
        </c:ser>
        <c:ser>
          <c:idx val="2"/>
          <c:order val="2"/>
          <c:tx>
            <c:strRef>
              <c:f>Sheet1!$D$1</c:f>
              <c:strCache>
                <c:ptCount val="1"/>
                <c:pt idx="0">
                  <c:v>Nepakito</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Sheet1!$D$2:$D$4</c:f>
              <c:numCache>
                <c:formatCode>###0%</c:formatCode>
                <c:ptCount val="3"/>
                <c:pt idx="0">
                  <c:v>0.43434343434343431</c:v>
                </c:pt>
                <c:pt idx="1">
                  <c:v>0.50684931506849318</c:v>
                </c:pt>
                <c:pt idx="2">
                  <c:v>0.35761589403973509</c:v>
                </c:pt>
              </c:numCache>
            </c:numRef>
          </c:val>
          <c:extLst>
            <c:ext xmlns:c16="http://schemas.microsoft.com/office/drawing/2014/chart" uri="{C3380CC4-5D6E-409C-BE32-E72D297353CC}">
              <c16:uniqueId val="{00000002-CCE3-47F0-910B-7670CF7166BE}"/>
            </c:ext>
          </c:extLst>
        </c:ser>
        <c:ser>
          <c:idx val="3"/>
          <c:order val="3"/>
          <c:tx>
            <c:strRef>
              <c:f>Sheet1!$E$1</c:f>
              <c:strCache>
                <c:ptCount val="1"/>
                <c:pt idx="0">
                  <c:v>Šiek tiek sumažėjo</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Sheet1!$E$2:$E$4</c:f>
              <c:numCache>
                <c:formatCode>###0%</c:formatCode>
                <c:ptCount val="3"/>
                <c:pt idx="0">
                  <c:v>0.10101010101010101</c:v>
                </c:pt>
                <c:pt idx="1">
                  <c:v>0.11643835616438356</c:v>
                </c:pt>
                <c:pt idx="2">
                  <c:v>0.20529801324503311</c:v>
                </c:pt>
              </c:numCache>
            </c:numRef>
          </c:val>
          <c:extLst>
            <c:ext xmlns:c16="http://schemas.microsoft.com/office/drawing/2014/chart" uri="{C3380CC4-5D6E-409C-BE32-E72D297353CC}">
              <c16:uniqueId val="{00000003-CCE3-47F0-910B-7670CF7166BE}"/>
            </c:ext>
          </c:extLst>
        </c:ser>
        <c:ser>
          <c:idx val="4"/>
          <c:order val="4"/>
          <c:tx>
            <c:strRef>
              <c:f>Sheet1!$F$1</c:f>
              <c:strCache>
                <c:ptCount val="1"/>
                <c:pt idx="0">
                  <c:v>Labai sumažėjo</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Sheet1!$F$2:$F$4</c:f>
              <c:numCache>
                <c:formatCode>###0%</c:formatCode>
                <c:ptCount val="3"/>
                <c:pt idx="0">
                  <c:v>4.0404040404040407E-2</c:v>
                </c:pt>
                <c:pt idx="1">
                  <c:v>5.4794520547945202E-2</c:v>
                </c:pt>
                <c:pt idx="2">
                  <c:v>6.6225165562913912E-2</c:v>
                </c:pt>
              </c:numCache>
            </c:numRef>
          </c:val>
          <c:extLst>
            <c:ext xmlns:c16="http://schemas.microsoft.com/office/drawing/2014/chart" uri="{C3380CC4-5D6E-409C-BE32-E72D297353CC}">
              <c16:uniqueId val="{00000004-CCE3-47F0-910B-7670CF7166BE}"/>
            </c:ext>
          </c:extLst>
        </c:ser>
        <c:ser>
          <c:idx val="5"/>
          <c:order val="5"/>
          <c:tx>
            <c:strRef>
              <c:f>Sheet1!$G$1</c:f>
              <c:strCache>
                <c:ptCount val="1"/>
                <c:pt idx="0">
                  <c:v>Nežinau</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Sheet1!$G$2:$G$4</c:f>
              <c:numCache>
                <c:formatCode>###0%</c:formatCode>
                <c:ptCount val="3"/>
                <c:pt idx="0">
                  <c:v>0.25252525252525254</c:v>
                </c:pt>
                <c:pt idx="1">
                  <c:v>0.17808219178082191</c:v>
                </c:pt>
                <c:pt idx="2">
                  <c:v>0.26490066225165565</c:v>
                </c:pt>
              </c:numCache>
            </c:numRef>
          </c:val>
          <c:extLst>
            <c:ext xmlns:c16="http://schemas.microsoft.com/office/drawing/2014/chart" uri="{C3380CC4-5D6E-409C-BE32-E72D297353CC}">
              <c16:uniqueId val="{00000005-CCE3-47F0-910B-7670CF7166BE}"/>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Labai išaugo</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Sheet1!$B$2:$B$3</c:f>
              <c:numCache>
                <c:formatCode>General</c:formatCode>
                <c:ptCount val="2"/>
                <c:pt idx="0" formatCode="###0%">
                  <c:v>5.5555555555555552E-2</c:v>
                </c:pt>
              </c:numCache>
            </c:numRef>
          </c:val>
          <c:extLst>
            <c:ext xmlns:c16="http://schemas.microsoft.com/office/drawing/2014/chart" uri="{C3380CC4-5D6E-409C-BE32-E72D297353CC}">
              <c16:uniqueId val="{00000000-3952-49A3-B11D-6D9D0CC4B86A}"/>
            </c:ext>
          </c:extLst>
        </c:ser>
        <c:ser>
          <c:idx val="1"/>
          <c:order val="1"/>
          <c:tx>
            <c:strRef>
              <c:f>Sheet1!$C$1</c:f>
              <c:strCache>
                <c:ptCount val="1"/>
                <c:pt idx="0">
                  <c:v>Šiek tiek išaugo</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Sheet1!$C$2:$C$3</c:f>
              <c:numCache>
                <c:formatCode>###0%</c:formatCode>
                <c:ptCount val="2"/>
                <c:pt idx="0">
                  <c:v>0.1111111111111111</c:v>
                </c:pt>
                <c:pt idx="1">
                  <c:v>0.1111111111111111</c:v>
                </c:pt>
              </c:numCache>
            </c:numRef>
          </c:val>
          <c:extLst>
            <c:ext xmlns:c16="http://schemas.microsoft.com/office/drawing/2014/chart" uri="{C3380CC4-5D6E-409C-BE32-E72D297353CC}">
              <c16:uniqueId val="{00000001-3952-49A3-B11D-6D9D0CC4B86A}"/>
            </c:ext>
          </c:extLst>
        </c:ser>
        <c:ser>
          <c:idx val="2"/>
          <c:order val="2"/>
          <c:tx>
            <c:strRef>
              <c:f>Sheet1!$D$1</c:f>
              <c:strCache>
                <c:ptCount val="1"/>
                <c:pt idx="0">
                  <c:v>Nepakito</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Sheet1!$D$2:$D$3</c:f>
              <c:numCache>
                <c:formatCode>###0%</c:formatCode>
                <c:ptCount val="2"/>
                <c:pt idx="0">
                  <c:v>0.4</c:v>
                </c:pt>
                <c:pt idx="1">
                  <c:v>0.45833333333333337</c:v>
                </c:pt>
              </c:numCache>
            </c:numRef>
          </c:val>
          <c:extLst>
            <c:ext xmlns:c16="http://schemas.microsoft.com/office/drawing/2014/chart" uri="{C3380CC4-5D6E-409C-BE32-E72D297353CC}">
              <c16:uniqueId val="{00000002-3952-49A3-B11D-6D9D0CC4B86A}"/>
            </c:ext>
          </c:extLst>
        </c:ser>
        <c:ser>
          <c:idx val="3"/>
          <c:order val="3"/>
          <c:tx>
            <c:strRef>
              <c:f>Sheet1!$E$1</c:f>
              <c:strCache>
                <c:ptCount val="1"/>
                <c:pt idx="0">
                  <c:v>Šiek tiek sumažėjo</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Sheet1!$E$2:$E$3</c:f>
              <c:numCache>
                <c:formatCode>###0%</c:formatCode>
                <c:ptCount val="2"/>
                <c:pt idx="0">
                  <c:v>0.13333333333333333</c:v>
                </c:pt>
                <c:pt idx="1">
                  <c:v>0.15740740740740741</c:v>
                </c:pt>
              </c:numCache>
            </c:numRef>
          </c:val>
          <c:extLst>
            <c:ext xmlns:c16="http://schemas.microsoft.com/office/drawing/2014/chart" uri="{C3380CC4-5D6E-409C-BE32-E72D297353CC}">
              <c16:uniqueId val="{00000003-3952-49A3-B11D-6D9D0CC4B86A}"/>
            </c:ext>
          </c:extLst>
        </c:ser>
        <c:ser>
          <c:idx val="4"/>
          <c:order val="4"/>
          <c:tx>
            <c:strRef>
              <c:f>Sheet1!$F$1</c:f>
              <c:strCache>
                <c:ptCount val="1"/>
                <c:pt idx="0">
                  <c:v>Labai sumažėjo</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Sheet1!$F$2:$F$3</c:f>
              <c:numCache>
                <c:formatCode>###0%</c:formatCode>
                <c:ptCount val="2"/>
                <c:pt idx="0">
                  <c:v>5.5555555555555552E-2</c:v>
                </c:pt>
                <c:pt idx="1">
                  <c:v>5.5555555555555552E-2</c:v>
                </c:pt>
              </c:numCache>
            </c:numRef>
          </c:val>
          <c:extLst>
            <c:ext xmlns:c16="http://schemas.microsoft.com/office/drawing/2014/chart" uri="{C3380CC4-5D6E-409C-BE32-E72D297353CC}">
              <c16:uniqueId val="{00000004-3952-49A3-B11D-6D9D0CC4B86A}"/>
            </c:ext>
          </c:extLst>
        </c:ser>
        <c:ser>
          <c:idx val="5"/>
          <c:order val="5"/>
          <c:tx>
            <c:strRef>
              <c:f>Sheet1!$G$1</c:f>
              <c:strCache>
                <c:ptCount val="1"/>
                <c:pt idx="0">
                  <c:v>Nežinau</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Sheet1!$G$2:$G$3</c:f>
              <c:numCache>
                <c:formatCode>###0%</c:formatCode>
                <c:ptCount val="2"/>
                <c:pt idx="0">
                  <c:v>0.24444444444444444</c:v>
                </c:pt>
                <c:pt idx="1">
                  <c:v>0.21759259259259259</c:v>
                </c:pt>
              </c:numCache>
            </c:numRef>
          </c:val>
          <c:extLst>
            <c:ext xmlns:c16="http://schemas.microsoft.com/office/drawing/2014/chart" uri="{C3380CC4-5D6E-409C-BE32-E72D297353CC}">
              <c16:uniqueId val="{00000005-3952-49A3-B11D-6D9D0CC4B86A}"/>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Labai išaugo</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Sheet1!$B$2:$B$3</c:f>
              <c:numCache>
                <c:formatCode>###0%</c:formatCode>
                <c:ptCount val="2"/>
                <c:pt idx="0">
                  <c:v>3.20855614973262E-2</c:v>
                </c:pt>
                <c:pt idx="1">
                  <c:v>1.9138755980861243E-2</c:v>
                </c:pt>
              </c:numCache>
            </c:numRef>
          </c:val>
          <c:extLst>
            <c:ext xmlns:c16="http://schemas.microsoft.com/office/drawing/2014/chart" uri="{C3380CC4-5D6E-409C-BE32-E72D297353CC}">
              <c16:uniqueId val="{00000000-24E2-41BB-9593-6B8628E1BDD6}"/>
            </c:ext>
          </c:extLst>
        </c:ser>
        <c:ser>
          <c:idx val="1"/>
          <c:order val="1"/>
          <c:tx>
            <c:strRef>
              <c:f>Sheet1!$C$1</c:f>
              <c:strCache>
                <c:ptCount val="1"/>
                <c:pt idx="0">
                  <c:v>Šiek tiek išaugo</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Sheet1!$C$2:$C$3</c:f>
              <c:numCache>
                <c:formatCode>###0%</c:formatCode>
                <c:ptCount val="2"/>
                <c:pt idx="0">
                  <c:v>9.0909090909090912E-2</c:v>
                </c:pt>
                <c:pt idx="1">
                  <c:v>0.12918660287081341</c:v>
                </c:pt>
              </c:numCache>
            </c:numRef>
          </c:val>
          <c:extLst>
            <c:ext xmlns:c16="http://schemas.microsoft.com/office/drawing/2014/chart" uri="{C3380CC4-5D6E-409C-BE32-E72D297353CC}">
              <c16:uniqueId val="{00000001-24E2-41BB-9593-6B8628E1BDD6}"/>
            </c:ext>
          </c:extLst>
        </c:ser>
        <c:ser>
          <c:idx val="2"/>
          <c:order val="2"/>
          <c:tx>
            <c:strRef>
              <c:f>Sheet1!$D$1</c:f>
              <c:strCache>
                <c:ptCount val="1"/>
                <c:pt idx="0">
                  <c:v>Nepakito</c:v>
                </c:pt>
              </c:strCache>
            </c:strRef>
          </c:tx>
          <c:spPr>
            <a:solidFill>
              <a:srgbClr val="CBD1C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Sheet1!$D$2:$D$3</c:f>
              <c:numCache>
                <c:formatCode>###0%</c:formatCode>
                <c:ptCount val="2"/>
                <c:pt idx="0">
                  <c:v>0.51336898395721919</c:v>
                </c:pt>
                <c:pt idx="1">
                  <c:v>0.35885167464114831</c:v>
                </c:pt>
              </c:numCache>
            </c:numRef>
          </c:val>
          <c:extLst>
            <c:ext xmlns:c16="http://schemas.microsoft.com/office/drawing/2014/chart" uri="{C3380CC4-5D6E-409C-BE32-E72D297353CC}">
              <c16:uniqueId val="{00000002-24E2-41BB-9593-6B8628E1BDD6}"/>
            </c:ext>
          </c:extLst>
        </c:ser>
        <c:ser>
          <c:idx val="3"/>
          <c:order val="3"/>
          <c:tx>
            <c:strRef>
              <c:f>Sheet1!$E$1</c:f>
              <c:strCache>
                <c:ptCount val="1"/>
                <c:pt idx="0">
                  <c:v>Šiek tiek sumažėjo</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Sheet1!$E$2:$E$3</c:f>
              <c:numCache>
                <c:formatCode>###0%</c:formatCode>
                <c:ptCount val="2"/>
                <c:pt idx="0">
                  <c:v>0.10160427807486631</c:v>
                </c:pt>
                <c:pt idx="1">
                  <c:v>0.18660287081339713</c:v>
                </c:pt>
              </c:numCache>
            </c:numRef>
          </c:val>
          <c:extLst>
            <c:ext xmlns:c16="http://schemas.microsoft.com/office/drawing/2014/chart" uri="{C3380CC4-5D6E-409C-BE32-E72D297353CC}">
              <c16:uniqueId val="{00000003-24E2-41BB-9593-6B8628E1BDD6}"/>
            </c:ext>
          </c:extLst>
        </c:ser>
        <c:ser>
          <c:idx val="4"/>
          <c:order val="4"/>
          <c:tx>
            <c:strRef>
              <c:f>Sheet1!$F$1</c:f>
              <c:strCache>
                <c:ptCount val="1"/>
                <c:pt idx="0">
                  <c:v>Labai sumažėjo</c:v>
                </c:pt>
              </c:strCache>
            </c:strRef>
          </c:tx>
          <c:spPr>
            <a:solidFill>
              <a:srgbClr val="54823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Sheet1!$F$2:$F$3</c:f>
              <c:numCache>
                <c:formatCode>###0%</c:formatCode>
                <c:ptCount val="2"/>
                <c:pt idx="0">
                  <c:v>5.3475935828877004E-2</c:v>
                </c:pt>
                <c:pt idx="1">
                  <c:v>5.7416267942583726E-2</c:v>
                </c:pt>
              </c:numCache>
            </c:numRef>
          </c:val>
          <c:extLst>
            <c:ext xmlns:c16="http://schemas.microsoft.com/office/drawing/2014/chart" uri="{C3380CC4-5D6E-409C-BE32-E72D297353CC}">
              <c16:uniqueId val="{00000004-24E2-41BB-9593-6B8628E1BDD6}"/>
            </c:ext>
          </c:extLst>
        </c:ser>
        <c:ser>
          <c:idx val="5"/>
          <c:order val="5"/>
          <c:tx>
            <c:strRef>
              <c:f>Sheet1!$G$1</c:f>
              <c:strCache>
                <c:ptCount val="1"/>
                <c:pt idx="0">
                  <c:v>Nežinau</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Sheet1!$G$2:$G$3</c:f>
              <c:numCache>
                <c:formatCode>###0%</c:formatCode>
                <c:ptCount val="2"/>
                <c:pt idx="0">
                  <c:v>0.20855614973262032</c:v>
                </c:pt>
                <c:pt idx="1">
                  <c:v>0.24880382775119617</c:v>
                </c:pt>
              </c:numCache>
            </c:numRef>
          </c:val>
          <c:extLst>
            <c:ext xmlns:c16="http://schemas.microsoft.com/office/drawing/2014/chart" uri="{C3380CC4-5D6E-409C-BE32-E72D297353CC}">
              <c16:uniqueId val="{00000005-24E2-41BB-9593-6B8628E1BDD6}"/>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4666250693202607"/>
          <c:y val="0.15716927745342033"/>
          <c:w val="0.70586793948733839"/>
          <c:h val="0.70578153795655496"/>
        </c:manualLayout>
      </c:layout>
      <c:barChart>
        <c:barDir val="bar"/>
        <c:grouping val="percentStacked"/>
        <c:varyColors val="0"/>
        <c:ser>
          <c:idx val="0"/>
          <c:order val="0"/>
          <c:tx>
            <c:strRef>
              <c:f>Sheet1!$B$1</c:f>
              <c:strCache>
                <c:ptCount val="1"/>
                <c:pt idx="0">
                  <c:v>Labai paplitę</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Sheet1!$B$2:$B$7</c:f>
              <c:numCache>
                <c:formatCode>###0.0%</c:formatCode>
                <c:ptCount val="6"/>
                <c:pt idx="0">
                  <c:v>8.0808080808080815E-2</c:v>
                </c:pt>
                <c:pt idx="1">
                  <c:v>0.10353535353535354</c:v>
                </c:pt>
                <c:pt idx="2">
                  <c:v>9.5959595959595953E-2</c:v>
                </c:pt>
                <c:pt idx="3">
                  <c:v>0.15909090909090909</c:v>
                </c:pt>
                <c:pt idx="4">
                  <c:v>0.18434343434343436</c:v>
                </c:pt>
                <c:pt idx="5">
                  <c:v>0.1767676767676768</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Paplitę</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Sheet1!$C$2:$C$7</c:f>
              <c:numCache>
                <c:formatCode>###0.0%</c:formatCode>
                <c:ptCount val="6"/>
                <c:pt idx="0">
                  <c:v>0.26515151515151514</c:v>
                </c:pt>
                <c:pt idx="1">
                  <c:v>0.30303030303030304</c:v>
                </c:pt>
                <c:pt idx="2">
                  <c:v>0.31060606060606061</c:v>
                </c:pt>
                <c:pt idx="3">
                  <c:v>0.31060606060606061</c:v>
                </c:pt>
                <c:pt idx="4">
                  <c:v>0.32323232323232326</c:v>
                </c:pt>
                <c:pt idx="5">
                  <c:v>0.34090909090909094</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Mažai paplitę</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Sheet1!$D$2:$D$7</c:f>
              <c:numCache>
                <c:formatCode>###0.0%</c:formatCode>
                <c:ptCount val="6"/>
                <c:pt idx="0">
                  <c:v>0.33585858585858586</c:v>
                </c:pt>
                <c:pt idx="1">
                  <c:v>0.32323232323232326</c:v>
                </c:pt>
                <c:pt idx="2">
                  <c:v>0.27020202020202022</c:v>
                </c:pt>
                <c:pt idx="3">
                  <c:v>0.28282828282828282</c:v>
                </c:pt>
                <c:pt idx="4">
                  <c:v>0.27525252525252525</c:v>
                </c:pt>
                <c:pt idx="5">
                  <c:v>0.31060606060606061</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Visai nėra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Sheet1!$E$2:$E$7</c:f>
              <c:numCache>
                <c:formatCode>###0.0%</c:formatCode>
                <c:ptCount val="6"/>
                <c:pt idx="0">
                  <c:v>0.13131313131313133</c:v>
                </c:pt>
                <c:pt idx="1">
                  <c:v>0.14393939393939395</c:v>
                </c:pt>
                <c:pt idx="2">
                  <c:v>0.15151515151515152</c:v>
                </c:pt>
                <c:pt idx="3">
                  <c:v>9.8484848484848481E-2</c:v>
                </c:pt>
                <c:pt idx="4">
                  <c:v>8.585858585858587E-2</c:v>
                </c:pt>
                <c:pt idx="5">
                  <c:v>6.8181818181818177E-2</c:v>
                </c:pt>
              </c:numCache>
            </c:numRef>
          </c:val>
          <c:extLst>
            <c:ext xmlns:c16="http://schemas.microsoft.com/office/drawing/2014/chart" uri="{C3380CC4-5D6E-409C-BE32-E72D297353CC}">
              <c16:uniqueId val="{00000006-6E97-43A7-99A5-7432FDB089B4}"/>
            </c:ext>
          </c:extLst>
        </c:ser>
        <c:ser>
          <c:idx val="4"/>
          <c:order val="4"/>
          <c:tx>
            <c:strRef>
              <c:f>Sheet1!$F$1</c:f>
              <c:strCache>
                <c:ptCount val="1"/>
                <c:pt idx="0">
                  <c:v>Nežinau / negaliu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Sheet1!$F$2:$F$7</c:f>
              <c:numCache>
                <c:formatCode>###0.0%</c:formatCode>
                <c:ptCount val="6"/>
                <c:pt idx="0">
                  <c:v>0.18686868686868688</c:v>
                </c:pt>
                <c:pt idx="1">
                  <c:v>0.12626262626262627</c:v>
                </c:pt>
                <c:pt idx="2">
                  <c:v>0.17171717171717174</c:v>
                </c:pt>
                <c:pt idx="3">
                  <c:v>0.14898989898989901</c:v>
                </c:pt>
                <c:pt idx="4">
                  <c:v>0.13131313131313133</c:v>
                </c:pt>
                <c:pt idx="5">
                  <c:v>0.10353535353535354</c:v>
                </c:pt>
              </c:numCache>
            </c:numRef>
          </c:val>
          <c:extLst>
            <c:ext xmlns:c16="http://schemas.microsoft.com/office/drawing/2014/chart" uri="{C3380CC4-5D6E-409C-BE32-E72D297353CC}">
              <c16:uniqueId val="{00000008-6E97-43A7-99A5-7432FDB089B4}"/>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0698506226990083"/>
          <c:y val="2.7363178719947756E-2"/>
          <c:w val="0.58071068717081509"/>
          <c:h val="0.91178126850368857"/>
        </c:manualLayout>
      </c:layout>
      <c:barChart>
        <c:barDir val="bar"/>
        <c:grouping val="clustered"/>
        <c:varyColors val="0"/>
        <c:ser>
          <c:idx val="0"/>
          <c:order val="0"/>
          <c:tx>
            <c:strRef>
              <c:f>Sheet1!$B$1</c:f>
              <c:strCache>
                <c:ptCount val="1"/>
                <c:pt idx="0">
                  <c:v>Lietuvoje*</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Sheet1!$B$2:$B$7</c:f>
              <c:numCache>
                <c:formatCode>0%</c:formatCode>
                <c:ptCount val="6"/>
                <c:pt idx="0">
                  <c:v>0.61</c:v>
                </c:pt>
                <c:pt idx="1">
                  <c:v>0.59</c:v>
                </c:pt>
                <c:pt idx="2">
                  <c:v>0.57999999999999996</c:v>
                </c:pt>
                <c:pt idx="3">
                  <c:v>0.65</c:v>
                </c:pt>
                <c:pt idx="4">
                  <c:v>0.73</c:v>
                </c:pt>
                <c:pt idx="5">
                  <c:v>0.57999999999999996</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Kėdainiuose</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Palankių įstatymų (teisės aktų) naudingų atskiroms grupėms priėmimas</c:v>
                </c:pt>
                <c:pt idx="1">
                  <c:v>Įgaliojimų viršijimas ar piktnaudžiavimas įgaliojimais</c:v>
                </c:pt>
                <c:pt idx="2">
                  <c:v>Papirkimas (kyšio davimas)</c:v>
                </c:pt>
                <c:pt idx="3">
                  <c:v>Politinių partijų narių protegavimas</c:v>
                </c:pt>
                <c:pt idx="4">
                  <c:v>Nepotizmas (giminių ir bičiulių protegavimas)</c:v>
                </c:pt>
                <c:pt idx="5">
                  <c:v>Sprendimų priėmimo vilkinimas</c:v>
                </c:pt>
              </c:strCache>
            </c:strRef>
          </c:cat>
          <c:val>
            <c:numRef>
              <c:f>Sheet1!$C$2:$C$7</c:f>
              <c:numCache>
                <c:formatCode>###0%</c:formatCode>
                <c:ptCount val="6"/>
                <c:pt idx="0">
                  <c:v>0.34595959595959597</c:v>
                </c:pt>
                <c:pt idx="1">
                  <c:v>0.40656565656565652</c:v>
                </c:pt>
                <c:pt idx="2">
                  <c:v>0.40656565656565652</c:v>
                </c:pt>
                <c:pt idx="3">
                  <c:v>0.46969696969696967</c:v>
                </c:pt>
                <c:pt idx="4">
                  <c:v>0.50757575757575757</c:v>
                </c:pt>
                <c:pt idx="5">
                  <c:v>0.51767676767676774</c:v>
                </c:pt>
              </c:numCache>
            </c:numRef>
          </c:val>
          <c:extLst>
            <c:ext xmlns:c16="http://schemas.microsoft.com/office/drawing/2014/chart" uri="{C3380CC4-5D6E-409C-BE32-E72D297353CC}">
              <c16:uniqueId val="{00000001-AF4F-4C6E-956C-6370B13FA516}"/>
            </c:ext>
          </c:extLst>
        </c:ser>
        <c:dLbls>
          <c:dLblPos val="outEnd"/>
          <c:showLegendKey val="0"/>
          <c:showVal val="1"/>
          <c:showCatName val="0"/>
          <c:showSerName val="0"/>
          <c:showPercent val="0"/>
          <c:showBubbleSize val="0"/>
        </c:dLbls>
        <c:gapWidth val="182"/>
        <c:axId val="500442656"/>
        <c:axId val="500447936"/>
      </c:barChart>
      <c:catAx>
        <c:axId val="5004426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b"/>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0598759886557789"/>
          <c:y val="0.41675648984281549"/>
          <c:w val="9.2946502492557564E-2"/>
          <c:h val="0.1205570336198860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18-35</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Sheet1!$B$2:$B$7</c:f>
              <c:numCache>
                <c:formatCode>###0%</c:formatCode>
                <c:ptCount val="6"/>
                <c:pt idx="0">
                  <c:v>0.45454545454545453</c:v>
                </c:pt>
                <c:pt idx="1">
                  <c:v>0.45454545454545453</c:v>
                </c:pt>
                <c:pt idx="2">
                  <c:v>0.39393939393939392</c:v>
                </c:pt>
                <c:pt idx="3">
                  <c:v>0.38383838383838381</c:v>
                </c:pt>
                <c:pt idx="4">
                  <c:v>0.40404040404040403</c:v>
                </c:pt>
                <c:pt idx="5">
                  <c:v>0.5252525252525253</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36-55</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Sheet1!$C$2:$C$7</c:f>
              <c:numCache>
                <c:formatCode>###0%</c:formatCode>
                <c:ptCount val="6"/>
                <c:pt idx="0">
                  <c:v>0.58904109589041098</c:v>
                </c:pt>
                <c:pt idx="1">
                  <c:v>0.52054794520547942</c:v>
                </c:pt>
                <c:pt idx="2">
                  <c:v>0.48630136986301375</c:v>
                </c:pt>
                <c:pt idx="3">
                  <c:v>0.41095890410958902</c:v>
                </c:pt>
                <c:pt idx="4">
                  <c:v>0.3904109589041096</c:v>
                </c:pt>
                <c:pt idx="5">
                  <c:v>0.51369863013698625</c:v>
                </c:pt>
              </c:numCache>
            </c:numRef>
          </c:val>
          <c:extLst>
            <c:ext xmlns:c16="http://schemas.microsoft.com/office/drawing/2014/chart" uri="{C3380CC4-5D6E-409C-BE32-E72D297353CC}">
              <c16:uniqueId val="{00000001-AF4F-4C6E-956C-6370B13FA516}"/>
            </c:ext>
          </c:extLst>
        </c:ser>
        <c:ser>
          <c:idx val="2"/>
          <c:order val="2"/>
          <c:tx>
            <c:strRef>
              <c:f>Sheet1!$D$1</c:f>
              <c:strCache>
                <c:ptCount val="1"/>
                <c:pt idx="0">
                  <c:v>56+</c:v>
                </c:pt>
              </c:strCache>
            </c:strRef>
          </c:tx>
          <c:spPr>
            <a:solidFill>
              <a:schemeClr val="accent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Sheet1!$D$2:$D$7</c:f>
              <c:numCache>
                <c:formatCode>###0%</c:formatCode>
                <c:ptCount val="6"/>
                <c:pt idx="0">
                  <c:v>0.46357615894039733</c:v>
                </c:pt>
                <c:pt idx="1">
                  <c:v>0.43046357615894038</c:v>
                </c:pt>
                <c:pt idx="2">
                  <c:v>0.33774834437086093</c:v>
                </c:pt>
                <c:pt idx="3">
                  <c:v>0.25827814569536423</c:v>
                </c:pt>
                <c:pt idx="4">
                  <c:v>0.42384105960264906</c:v>
                </c:pt>
                <c:pt idx="5">
                  <c:v>0.51655629139072845</c:v>
                </c:pt>
              </c:numCache>
            </c:numRef>
          </c:val>
          <c:extLst>
            <c:ext xmlns:c16="http://schemas.microsoft.com/office/drawing/2014/chart" uri="{C3380CC4-5D6E-409C-BE32-E72D297353CC}">
              <c16:uniqueId val="{00000000-1E9E-43D9-8926-FE5736190E16}"/>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Vyras</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Sheet1!$B$2:$B$7</c:f>
              <c:numCache>
                <c:formatCode>###0%</c:formatCode>
                <c:ptCount val="6"/>
                <c:pt idx="0">
                  <c:v>0.4777777777777778</c:v>
                </c:pt>
                <c:pt idx="1">
                  <c:v>0.44444444444444442</c:v>
                </c:pt>
                <c:pt idx="2">
                  <c:v>0.40555555555555556</c:v>
                </c:pt>
                <c:pt idx="3">
                  <c:v>0.35555555555555557</c:v>
                </c:pt>
                <c:pt idx="4">
                  <c:v>0.37222222222222223</c:v>
                </c:pt>
                <c:pt idx="5">
                  <c:v>0.50555555555555554</c:v>
                </c:pt>
              </c:numCache>
            </c:numRef>
          </c:val>
          <c:extLst>
            <c:ext xmlns:c16="http://schemas.microsoft.com/office/drawing/2014/chart" uri="{C3380CC4-5D6E-409C-BE32-E72D297353CC}">
              <c16:uniqueId val="{00000000-AF4F-4C6E-956C-6370B13FA516}"/>
            </c:ext>
          </c:extLst>
        </c:ser>
        <c:ser>
          <c:idx val="1"/>
          <c:order val="1"/>
          <c:tx>
            <c:strRef>
              <c:f>Sheet1!$C$1</c:f>
              <c:strCache>
                <c:ptCount val="1"/>
                <c:pt idx="0">
                  <c:v>Moteris</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Sheet1!$C$2:$C$7</c:f>
              <c:numCache>
                <c:formatCode>###0%</c:formatCode>
                <c:ptCount val="6"/>
                <c:pt idx="0">
                  <c:v>0.53240740740740744</c:v>
                </c:pt>
                <c:pt idx="1">
                  <c:v>0.49074074074074076</c:v>
                </c:pt>
                <c:pt idx="2">
                  <c:v>0.40740740740740738</c:v>
                </c:pt>
                <c:pt idx="3">
                  <c:v>0.33796296296296297</c:v>
                </c:pt>
                <c:pt idx="4">
                  <c:v>0.43518518518518517</c:v>
                </c:pt>
                <c:pt idx="5">
                  <c:v>0.52777777777777779</c:v>
                </c:pt>
              </c:numCache>
            </c:numRef>
          </c:val>
          <c:extLst>
            <c:ext xmlns:c16="http://schemas.microsoft.com/office/drawing/2014/chart" uri="{C3380CC4-5D6E-409C-BE32-E72D297353CC}">
              <c16:uniqueId val="{00000001-AF4F-4C6E-956C-6370B13FA516}"/>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Dirba</c:v>
                </c:pt>
              </c:strCache>
            </c:strRef>
          </c:tx>
          <c:spPr>
            <a:solidFill>
              <a:schemeClr val="accent6">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Sheet1!$B$2:$B$7</c:f>
              <c:numCache>
                <c:formatCode>###0%</c:formatCode>
                <c:ptCount val="6"/>
                <c:pt idx="0">
                  <c:v>0.56149732620320858</c:v>
                </c:pt>
                <c:pt idx="1">
                  <c:v>0.54545454545454541</c:v>
                </c:pt>
                <c:pt idx="2">
                  <c:v>0.46524064171122992</c:v>
                </c:pt>
                <c:pt idx="3">
                  <c:v>0.40641711229946526</c:v>
                </c:pt>
                <c:pt idx="4">
                  <c:v>0.39572192513368981</c:v>
                </c:pt>
                <c:pt idx="5">
                  <c:v>0.54545454545454541</c:v>
                </c:pt>
              </c:numCache>
            </c:numRef>
          </c:val>
          <c:extLst>
            <c:ext xmlns:c16="http://schemas.microsoft.com/office/drawing/2014/chart" uri="{C3380CC4-5D6E-409C-BE32-E72D297353CC}">
              <c16:uniqueId val="{00000000-763E-4913-85FD-14641C90703B}"/>
            </c:ext>
          </c:extLst>
        </c:ser>
        <c:ser>
          <c:idx val="1"/>
          <c:order val="1"/>
          <c:tx>
            <c:strRef>
              <c:f>Sheet1!$C$1</c:f>
              <c:strCache>
                <c:ptCount val="1"/>
                <c:pt idx="0">
                  <c:v>Nedirba</c:v>
                </c:pt>
              </c:strCache>
            </c:strRef>
          </c:tx>
          <c:spPr>
            <a:solidFill>
              <a:srgbClr val="FFC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Nepotizmas (giminių ir bičiulių protegavimas)</c:v>
                </c:pt>
                <c:pt idx="1">
                  <c:v>Politinių partijų narių protegavimas</c:v>
                </c:pt>
                <c:pt idx="2">
                  <c:v>Įgaliojimų viršijimas ar piktnaudžiavimas įgaliojimais</c:v>
                </c:pt>
                <c:pt idx="3">
                  <c:v>Palankių įstatymų (teisės aktų) naudingų atskiroms grupėms priėmimas</c:v>
                </c:pt>
                <c:pt idx="4">
                  <c:v>Papirkimas (kyšio davimas)</c:v>
                </c:pt>
                <c:pt idx="5">
                  <c:v>Sprendimų priėmimo vilkinimas</c:v>
                </c:pt>
              </c:strCache>
            </c:strRef>
          </c:cat>
          <c:val>
            <c:numRef>
              <c:f>Sheet1!$C$2:$C$7</c:f>
              <c:numCache>
                <c:formatCode>###0%</c:formatCode>
                <c:ptCount val="6"/>
                <c:pt idx="0">
                  <c:v>0.45933014354066981</c:v>
                </c:pt>
                <c:pt idx="1">
                  <c:v>0.40191387559808611</c:v>
                </c:pt>
                <c:pt idx="2">
                  <c:v>0.35406698564593297</c:v>
                </c:pt>
                <c:pt idx="3">
                  <c:v>0.291866028708134</c:v>
                </c:pt>
                <c:pt idx="4">
                  <c:v>0.41626794258373201</c:v>
                </c:pt>
                <c:pt idx="5">
                  <c:v>0.49282296650717705</c:v>
                </c:pt>
              </c:numCache>
            </c:numRef>
          </c:val>
          <c:extLst>
            <c:ext xmlns:c16="http://schemas.microsoft.com/office/drawing/2014/chart" uri="{C3380CC4-5D6E-409C-BE32-E72D297353CC}">
              <c16:uniqueId val="{00000001-763E-4913-85FD-14641C90703B}"/>
            </c:ext>
          </c:extLst>
        </c:ser>
        <c:dLbls>
          <c:dLblPos val="outEnd"/>
          <c:showLegendKey val="0"/>
          <c:showVal val="1"/>
          <c:showCatName val="0"/>
          <c:showSerName val="0"/>
          <c:showPercent val="0"/>
          <c:showBubbleSize val="0"/>
        </c:dLbls>
        <c:gapWidth val="40"/>
        <c:axId val="500442656"/>
        <c:axId val="500447936"/>
      </c:barChart>
      <c:catAx>
        <c:axId val="50044265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00447936"/>
        <c:crosses val="autoZero"/>
        <c:auto val="1"/>
        <c:lblAlgn val="ctr"/>
        <c:lblOffset val="100"/>
        <c:noMultiLvlLbl val="0"/>
      </c:catAx>
      <c:valAx>
        <c:axId val="500447936"/>
        <c:scaling>
          <c:orientation val="minMax"/>
        </c:scaling>
        <c:delete val="1"/>
        <c:axPos val="t"/>
        <c:numFmt formatCode="###0%" sourceLinked="1"/>
        <c:majorTickMark val="none"/>
        <c:minorTickMark val="none"/>
        <c:tickLblPos val="nextTo"/>
        <c:crossAx val="500442656"/>
        <c:crosses val="autoZero"/>
        <c:crossBetween val="between"/>
      </c:valAx>
      <c:spPr>
        <a:noFill/>
        <a:ln>
          <a:noFill/>
        </a:ln>
        <a:effectLst/>
      </c:spPr>
    </c:plotArea>
    <c:legend>
      <c:legendPos val="b"/>
      <c:layout>
        <c:manualLayout>
          <c:xMode val="edge"/>
          <c:yMode val="edge"/>
          <c:x val="0.9194104176575244"/>
          <c:y val="0.38546325223761935"/>
          <c:w val="8.0589582342475652E-2"/>
          <c:h val="0.1464064023568672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474248980461302E-2"/>
          <c:y val="0.25445712000622051"/>
          <c:w val="0.90205624481049917"/>
          <c:h val="0.41981409934948899"/>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Sheet1!$B$2</c:f>
              <c:numCache>
                <c:formatCode>###0.0%</c:formatCode>
                <c:ptCount val="1"/>
                <c:pt idx="0">
                  <c:v>0.54797979797979801</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Sheet1!$C$2</c:f>
              <c:numCache>
                <c:formatCode>###0.0%</c:formatCode>
                <c:ptCount val="1"/>
                <c:pt idx="0">
                  <c:v>0.38131313131313127</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Sheet1!$D$2</c:f>
              <c:numCache>
                <c:formatCode>###0.0%</c:formatCode>
                <c:ptCount val="1"/>
                <c:pt idx="0">
                  <c:v>7.0707070707070704E-2</c:v>
                </c:pt>
              </c:numCache>
            </c:numRef>
          </c:val>
          <c:extLst>
            <c:ext xmlns:c16="http://schemas.microsoft.com/office/drawing/2014/chart" uri="{C3380CC4-5D6E-409C-BE32-E72D297353CC}">
              <c16:uniqueId val="{00000005-6E97-43A7-99A5-7432FDB089B4}"/>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2700875477813595"/>
          <c:y val="0.80230431402517244"/>
          <c:w val="0.69140296640772247"/>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Sheet1!$B$2:$B$3</c:f>
              <c:numCache>
                <c:formatCode>0%</c:formatCode>
                <c:ptCount val="2"/>
                <c:pt idx="0" formatCode="###0%">
                  <c:v>0.54797979797979801</c:v>
                </c:pt>
                <c:pt idx="1">
                  <c:v>0.65</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Sheet1!$C$2:$C$3</c:f>
              <c:numCache>
                <c:formatCode>0%</c:formatCode>
                <c:ptCount val="2"/>
                <c:pt idx="0" formatCode="###0%">
                  <c:v>0.38131313131313127</c:v>
                </c:pt>
                <c:pt idx="1">
                  <c:v>0.17</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Sheet1!$D$2:$D$3</c:f>
              <c:numCache>
                <c:formatCode>0%</c:formatCode>
                <c:ptCount val="2"/>
                <c:pt idx="0" formatCode="###0%">
                  <c:v>7.0707070707070704E-2</c:v>
                </c:pt>
                <c:pt idx="1">
                  <c:v>0.18</c:v>
                </c:pt>
              </c:numCache>
            </c:numRef>
          </c:val>
          <c:extLst>
            <c:ext xmlns:c16="http://schemas.microsoft.com/office/drawing/2014/chart" uri="{C3380CC4-5D6E-409C-BE32-E72D297353CC}">
              <c16:uniqueId val="{00000005-6E97-43A7-99A5-7432FDB089B4}"/>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1.271149554776148E-2"/>
          <c:w val="0.80191317201324408"/>
          <c:h val="0.85023931986221368"/>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Sheet1!$B$2:$B$4</c:f>
              <c:numCache>
                <c:formatCode>###0%</c:formatCode>
                <c:ptCount val="3"/>
                <c:pt idx="0">
                  <c:v>0.53535353535353536</c:v>
                </c:pt>
                <c:pt idx="1">
                  <c:v>0.52054794520547942</c:v>
                </c:pt>
                <c:pt idx="2">
                  <c:v>0.58278145695364236</c:v>
                </c:pt>
              </c:numCache>
            </c:numRef>
          </c:val>
          <c:extLst>
            <c:ext xmlns:c16="http://schemas.microsoft.com/office/drawing/2014/chart" uri="{C3380CC4-5D6E-409C-BE32-E72D297353CC}">
              <c16:uniqueId val="{00000000-4947-48DD-9795-AE303EF2A5D5}"/>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Sheet1!$C$2:$C$4</c:f>
              <c:numCache>
                <c:formatCode>###0%</c:formatCode>
                <c:ptCount val="3"/>
                <c:pt idx="0">
                  <c:v>0.36363636363636365</c:v>
                </c:pt>
                <c:pt idx="1">
                  <c:v>0.43835616438356162</c:v>
                </c:pt>
                <c:pt idx="2">
                  <c:v>0.33774834437086093</c:v>
                </c:pt>
              </c:numCache>
            </c:numRef>
          </c:val>
          <c:extLst>
            <c:ext xmlns:c16="http://schemas.microsoft.com/office/drawing/2014/chart" uri="{C3380CC4-5D6E-409C-BE32-E72D297353CC}">
              <c16:uniqueId val="{00000001-4947-48DD-9795-AE303EF2A5D5}"/>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Sheet1!$D$2:$D$4</c:f>
              <c:numCache>
                <c:formatCode>###0%</c:formatCode>
                <c:ptCount val="3"/>
                <c:pt idx="0">
                  <c:v>0.10101010101010101</c:v>
                </c:pt>
                <c:pt idx="1">
                  <c:v>4.1095890410958909E-2</c:v>
                </c:pt>
                <c:pt idx="2">
                  <c:v>7.9470198675496692E-2</c:v>
                </c:pt>
              </c:numCache>
            </c:numRef>
          </c:val>
          <c:extLst>
            <c:ext xmlns:c16="http://schemas.microsoft.com/office/drawing/2014/chart" uri="{C3380CC4-5D6E-409C-BE32-E72D297353CC}">
              <c16:uniqueId val="{00000002-4947-48DD-9795-AE303EF2A5D5}"/>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Sheet1!$B$2:$B$3</c:f>
              <c:numCache>
                <c:formatCode>###0%</c:formatCode>
                <c:ptCount val="2"/>
                <c:pt idx="0">
                  <c:v>0.58888888888888891</c:v>
                </c:pt>
                <c:pt idx="1">
                  <c:v>0.51388888888888884</c:v>
                </c:pt>
              </c:numCache>
            </c:numRef>
          </c:val>
          <c:extLst>
            <c:ext xmlns:c16="http://schemas.microsoft.com/office/drawing/2014/chart" uri="{C3380CC4-5D6E-409C-BE32-E72D297353CC}">
              <c16:uniqueId val="{00000000-A752-4CCF-BA78-8D47872442DB}"/>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Sheet1!$C$2:$C$3</c:f>
              <c:numCache>
                <c:formatCode>###0%</c:formatCode>
                <c:ptCount val="2"/>
                <c:pt idx="0">
                  <c:v>0.33888888888888885</c:v>
                </c:pt>
                <c:pt idx="1">
                  <c:v>0.41666666666666663</c:v>
                </c:pt>
              </c:numCache>
            </c:numRef>
          </c:val>
          <c:extLst>
            <c:ext xmlns:c16="http://schemas.microsoft.com/office/drawing/2014/chart" uri="{C3380CC4-5D6E-409C-BE32-E72D297353CC}">
              <c16:uniqueId val="{00000001-A752-4CCF-BA78-8D47872442DB}"/>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Sheet1!$D$2:$D$3</c:f>
              <c:numCache>
                <c:formatCode>###0%</c:formatCode>
                <c:ptCount val="2"/>
                <c:pt idx="0">
                  <c:v>7.2222222222222229E-2</c:v>
                </c:pt>
                <c:pt idx="1">
                  <c:v>6.9444444444444448E-2</c:v>
                </c:pt>
              </c:numCache>
            </c:numRef>
          </c:val>
          <c:extLst>
            <c:ext xmlns:c16="http://schemas.microsoft.com/office/drawing/2014/chart" uri="{C3380CC4-5D6E-409C-BE32-E72D297353CC}">
              <c16:uniqueId val="{00000002-A752-4CCF-BA78-8D47872442DB}"/>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Sheet1!$B$2:$B$3</c:f>
              <c:numCache>
                <c:formatCode>###0%</c:formatCode>
                <c:ptCount val="2"/>
                <c:pt idx="0">
                  <c:v>0.50267379679144386</c:v>
                </c:pt>
                <c:pt idx="1">
                  <c:v>0.58851674641148333</c:v>
                </c:pt>
              </c:numCache>
            </c:numRef>
          </c:val>
          <c:extLst>
            <c:ext xmlns:c16="http://schemas.microsoft.com/office/drawing/2014/chart" uri="{C3380CC4-5D6E-409C-BE32-E72D297353CC}">
              <c16:uniqueId val="{00000000-AB82-487F-B097-BAA24A9C7990}"/>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Sheet1!$C$2:$C$3</c:f>
              <c:numCache>
                <c:formatCode>###0%</c:formatCode>
                <c:ptCount val="2"/>
                <c:pt idx="0">
                  <c:v>0.43850267379679148</c:v>
                </c:pt>
                <c:pt idx="1">
                  <c:v>0.33014354066985646</c:v>
                </c:pt>
              </c:numCache>
            </c:numRef>
          </c:val>
          <c:extLst>
            <c:ext xmlns:c16="http://schemas.microsoft.com/office/drawing/2014/chart" uri="{C3380CC4-5D6E-409C-BE32-E72D297353CC}">
              <c16:uniqueId val="{00000001-AB82-487F-B097-BAA24A9C7990}"/>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Sheet1!$D$2:$D$3</c:f>
              <c:numCache>
                <c:formatCode>###0%</c:formatCode>
                <c:ptCount val="2"/>
                <c:pt idx="0">
                  <c:v>5.8823529411764712E-2</c:v>
                </c:pt>
                <c:pt idx="1">
                  <c:v>8.1339712918660295E-2</c:v>
                </c:pt>
              </c:numCache>
            </c:numRef>
          </c:val>
          <c:extLst>
            <c:ext xmlns:c16="http://schemas.microsoft.com/office/drawing/2014/chart" uri="{C3380CC4-5D6E-409C-BE32-E72D297353CC}">
              <c16:uniqueId val="{00000002-AB82-487F-B097-BAA24A9C7990}"/>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474248980461302E-2"/>
          <c:y val="0.25445712000622051"/>
          <c:w val="0.90205624481049917"/>
          <c:h val="0.41981409934948899"/>
        </c:manualLayout>
      </c:layout>
      <c:barChart>
        <c:barDir val="bar"/>
        <c:grouping val="percentStacked"/>
        <c:varyColors val="0"/>
        <c:ser>
          <c:idx val="0"/>
          <c:order val="0"/>
          <c:tx>
            <c:strRef>
              <c:f>Sheet1!$B$1</c:f>
              <c:strCache>
                <c:ptCount val="1"/>
                <c:pt idx="0">
                  <c:v>Duočiau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Sheet1!$B$2</c:f>
              <c:numCache>
                <c:formatCode>###0.0%</c:formatCode>
                <c:ptCount val="1"/>
                <c:pt idx="0">
                  <c:v>9.3434343434343439E-2</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Sheet1!$C$2</c:f>
              <c:numCache>
                <c:formatCode>###0.0%</c:formatCode>
                <c:ptCount val="1"/>
                <c:pt idx="0">
                  <c:v>0.31565656565656564</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Neduočiau</c:v>
                </c:pt>
              </c:strCache>
            </c:strRef>
          </c:tx>
          <c:spPr>
            <a:solidFill>
              <a:sysClr val="window" lastClr="FFFFFF">
                <a:lumMod val="50000"/>
              </a:sysClr>
            </a:solidFill>
            <a:ln>
              <a:noFill/>
            </a:ln>
            <a:effectLst/>
          </c:spPr>
          <c:invertIfNegative val="0"/>
          <c:dPt>
            <c:idx val="0"/>
            <c:invertIfNegative val="0"/>
            <c:bubble3D val="0"/>
            <c:spPr>
              <a:solidFill>
                <a:srgbClr val="70AD47">
                  <a:lumMod val="75000"/>
                </a:srgbClr>
              </a:solidFill>
              <a:ln>
                <a:noFill/>
              </a:ln>
              <a:effectLst/>
            </c:spPr>
            <c:extLst>
              <c:ext xmlns:c16="http://schemas.microsoft.com/office/drawing/2014/chart" uri="{C3380CC4-5D6E-409C-BE32-E72D297353CC}">
                <c16:uniqueId val="{00000002-9163-4186-B8F7-6A2AF20F159A}"/>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Sheet1!$D$2</c:f>
              <c:numCache>
                <c:formatCode>###0.0%</c:formatCode>
                <c:ptCount val="1"/>
                <c:pt idx="0">
                  <c:v>0.5732323232323232</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dLbl>
              <c:idx val="0"/>
              <c:layout>
                <c:manualLayout>
                  <c:x val="2.1252796420581491E-2"/>
                  <c:y val="2.3213527549299861E-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163-4186-B8F7-6A2AF20F159A}"/>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Sheet1!$E$2</c:f>
              <c:numCache>
                <c:formatCode>###0.0%</c:formatCode>
                <c:ptCount val="1"/>
                <c:pt idx="0">
                  <c:v>1.7676767676767676E-2</c:v>
                </c:pt>
              </c:numCache>
            </c:numRef>
          </c:val>
          <c:extLst>
            <c:ext xmlns:c16="http://schemas.microsoft.com/office/drawing/2014/chart" uri="{C3380CC4-5D6E-409C-BE32-E72D297353CC}">
              <c16:uniqueId val="{00000000-9163-4186-B8F7-6A2AF20F159A}"/>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2700875477813595"/>
          <c:y val="0.80230431402517244"/>
          <c:w val="0.69140296640772247"/>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Duočiau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Sheet1!$B$2:$B$3</c:f>
              <c:numCache>
                <c:formatCode>0%</c:formatCode>
                <c:ptCount val="2"/>
                <c:pt idx="0" formatCode="###0%">
                  <c:v>9.3434343434343439E-2</c:v>
                </c:pt>
                <c:pt idx="1">
                  <c:v>0.16</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Sheet1!$C$2:$C$3</c:f>
              <c:numCache>
                <c:formatCode>0%</c:formatCode>
                <c:ptCount val="2"/>
                <c:pt idx="0" formatCode="###0%">
                  <c:v>0.31565656565656564</c:v>
                </c:pt>
                <c:pt idx="1">
                  <c:v>0.35</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Neduočiau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Sheet1!$D$2:$D$3</c:f>
              <c:numCache>
                <c:formatCode>0%</c:formatCode>
                <c:ptCount val="2"/>
                <c:pt idx="0" formatCode="###0%">
                  <c:v>0.5732323232323232</c:v>
                </c:pt>
                <c:pt idx="1">
                  <c:v>0.4</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Sheet1!$E$2:$E$3</c:f>
              <c:numCache>
                <c:formatCode>0%</c:formatCode>
                <c:ptCount val="2"/>
                <c:pt idx="0" formatCode="###0%">
                  <c:v>1.7676767676767676E-2</c:v>
                </c:pt>
                <c:pt idx="1">
                  <c:v>0.1</c:v>
                </c:pt>
              </c:numCache>
            </c:numRef>
          </c:val>
          <c:extLst>
            <c:ext xmlns:c16="http://schemas.microsoft.com/office/drawing/2014/chart" uri="{C3380CC4-5D6E-409C-BE32-E72D297353CC}">
              <c16:uniqueId val="{00000000-0FD9-4FC8-ABF2-EFC688E83845}"/>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9.1902355546280361E-4"/>
          <c:w val="0.80191317201324408"/>
          <c:h val="0.9652159217871259"/>
        </c:manualLayout>
      </c:layout>
      <c:barChart>
        <c:barDir val="bar"/>
        <c:grouping val="percentStacked"/>
        <c:varyColors val="0"/>
        <c:ser>
          <c:idx val="0"/>
          <c:order val="0"/>
          <c:tx>
            <c:strRef>
              <c:f>Sheet1!$B$1</c:f>
              <c:strCache>
                <c:ptCount val="1"/>
                <c:pt idx="0">
                  <c:v>Duočiau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Sheet1!$B$2:$B$4</c:f>
              <c:numCache>
                <c:formatCode>###0%</c:formatCode>
                <c:ptCount val="3"/>
                <c:pt idx="0">
                  <c:v>0.1111111111111111</c:v>
                </c:pt>
                <c:pt idx="1">
                  <c:v>8.2191780821917818E-2</c:v>
                </c:pt>
                <c:pt idx="2">
                  <c:v>9.2715231788079458E-2</c:v>
                </c:pt>
              </c:numCache>
            </c:numRef>
          </c:val>
          <c:extLst>
            <c:ext xmlns:c16="http://schemas.microsoft.com/office/drawing/2014/chart" uri="{C3380CC4-5D6E-409C-BE32-E72D297353CC}">
              <c16:uniqueId val="{00000000-3A53-4E99-A744-D02C04D9A249}"/>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Sheet1!$C$2:$C$4</c:f>
              <c:numCache>
                <c:formatCode>###0%</c:formatCode>
                <c:ptCount val="3"/>
                <c:pt idx="0">
                  <c:v>0.29292929292929293</c:v>
                </c:pt>
                <c:pt idx="1">
                  <c:v>0.34931506849315069</c:v>
                </c:pt>
                <c:pt idx="2">
                  <c:v>0.29801324503311255</c:v>
                </c:pt>
              </c:numCache>
            </c:numRef>
          </c:val>
          <c:extLst>
            <c:ext xmlns:c16="http://schemas.microsoft.com/office/drawing/2014/chart" uri="{C3380CC4-5D6E-409C-BE32-E72D297353CC}">
              <c16:uniqueId val="{00000001-3A53-4E99-A744-D02C04D9A249}"/>
            </c:ext>
          </c:extLst>
        </c:ser>
        <c:ser>
          <c:idx val="2"/>
          <c:order val="2"/>
          <c:tx>
            <c:strRef>
              <c:f>Sheet1!$D$1</c:f>
              <c:strCache>
                <c:ptCount val="1"/>
                <c:pt idx="0">
                  <c:v>Neduočiau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Sheet1!$D$2:$D$4</c:f>
              <c:numCache>
                <c:formatCode>###0%</c:formatCode>
                <c:ptCount val="3"/>
                <c:pt idx="0">
                  <c:v>0.5757575757575758</c:v>
                </c:pt>
                <c:pt idx="1">
                  <c:v>0.5547945205479452</c:v>
                </c:pt>
                <c:pt idx="2">
                  <c:v>0.58940397350993379</c:v>
                </c:pt>
              </c:numCache>
            </c:numRef>
          </c:val>
          <c:extLst>
            <c:ext xmlns:c16="http://schemas.microsoft.com/office/drawing/2014/chart" uri="{C3380CC4-5D6E-409C-BE32-E72D297353CC}">
              <c16:uniqueId val="{00000002-3A53-4E99-A744-D02C04D9A249}"/>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Sheet1!$E$2:$E$4</c:f>
              <c:numCache>
                <c:formatCode>###0%</c:formatCode>
                <c:ptCount val="3"/>
                <c:pt idx="0">
                  <c:v>2.0202020202020204E-2</c:v>
                </c:pt>
                <c:pt idx="1">
                  <c:v>1.3698630136986301E-2</c:v>
                </c:pt>
                <c:pt idx="2">
                  <c:v>1.9867549668874173E-2</c:v>
                </c:pt>
              </c:numCache>
            </c:numRef>
          </c:val>
          <c:extLst>
            <c:ext xmlns:c16="http://schemas.microsoft.com/office/drawing/2014/chart" uri="{C3380CC4-5D6E-409C-BE32-E72D297353CC}">
              <c16:uniqueId val="{00000003-3A53-4E99-A744-D02C04D9A249}"/>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Duočiau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Sheet1!$B$2:$B$3</c:f>
              <c:numCache>
                <c:formatCode>###0%</c:formatCode>
                <c:ptCount val="2"/>
                <c:pt idx="0">
                  <c:v>9.4444444444444442E-2</c:v>
                </c:pt>
                <c:pt idx="1">
                  <c:v>9.2592592592592601E-2</c:v>
                </c:pt>
              </c:numCache>
            </c:numRef>
          </c:val>
          <c:extLst>
            <c:ext xmlns:c16="http://schemas.microsoft.com/office/drawing/2014/chart" uri="{C3380CC4-5D6E-409C-BE32-E72D297353CC}">
              <c16:uniqueId val="{00000000-C487-4D08-8E0D-DB3C7918A952}"/>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Sheet1!$C$2:$C$3</c:f>
              <c:numCache>
                <c:formatCode>###0%</c:formatCode>
                <c:ptCount val="2"/>
                <c:pt idx="0">
                  <c:v>0.34444444444444444</c:v>
                </c:pt>
                <c:pt idx="1">
                  <c:v>0.29166666666666669</c:v>
                </c:pt>
              </c:numCache>
            </c:numRef>
          </c:val>
          <c:extLst>
            <c:ext xmlns:c16="http://schemas.microsoft.com/office/drawing/2014/chart" uri="{C3380CC4-5D6E-409C-BE32-E72D297353CC}">
              <c16:uniqueId val="{00000001-C487-4D08-8E0D-DB3C7918A952}"/>
            </c:ext>
          </c:extLst>
        </c:ser>
        <c:ser>
          <c:idx val="2"/>
          <c:order val="2"/>
          <c:tx>
            <c:strRef>
              <c:f>Sheet1!$D$1</c:f>
              <c:strCache>
                <c:ptCount val="1"/>
                <c:pt idx="0">
                  <c:v>Neduočiau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Sheet1!$D$2:$D$3</c:f>
              <c:numCache>
                <c:formatCode>###0%</c:formatCode>
                <c:ptCount val="2"/>
                <c:pt idx="0">
                  <c:v>0.53888888888888886</c:v>
                </c:pt>
                <c:pt idx="1">
                  <c:v>0.60185185185185186</c:v>
                </c:pt>
              </c:numCache>
            </c:numRef>
          </c:val>
          <c:extLst>
            <c:ext xmlns:c16="http://schemas.microsoft.com/office/drawing/2014/chart" uri="{C3380CC4-5D6E-409C-BE32-E72D297353CC}">
              <c16:uniqueId val="{00000002-C487-4D08-8E0D-DB3C7918A952}"/>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Sheet1!$E$2:$E$3</c:f>
              <c:numCache>
                <c:formatCode>###0%</c:formatCode>
                <c:ptCount val="2"/>
                <c:pt idx="0">
                  <c:v>2.2222222222222223E-2</c:v>
                </c:pt>
                <c:pt idx="1">
                  <c:v>1.3888888888888888E-2</c:v>
                </c:pt>
              </c:numCache>
            </c:numRef>
          </c:val>
          <c:extLst>
            <c:ext xmlns:c16="http://schemas.microsoft.com/office/drawing/2014/chart" uri="{C3380CC4-5D6E-409C-BE32-E72D297353CC}">
              <c16:uniqueId val="{00000003-C487-4D08-8E0D-DB3C7918A952}"/>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Duočiau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Sheet1!$B$2:$B$3</c:f>
              <c:numCache>
                <c:formatCode>###0%</c:formatCode>
                <c:ptCount val="2"/>
                <c:pt idx="0">
                  <c:v>8.5561497326203217E-2</c:v>
                </c:pt>
                <c:pt idx="1">
                  <c:v>0.10047846889952153</c:v>
                </c:pt>
              </c:numCache>
            </c:numRef>
          </c:val>
          <c:extLst>
            <c:ext xmlns:c16="http://schemas.microsoft.com/office/drawing/2014/chart" uri="{C3380CC4-5D6E-409C-BE32-E72D297353CC}">
              <c16:uniqueId val="{00000000-C8BD-4274-939E-6032687F407D}"/>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Sheet1!$C$2:$C$3</c:f>
              <c:numCache>
                <c:formatCode>###0%</c:formatCode>
                <c:ptCount val="2"/>
                <c:pt idx="0">
                  <c:v>0.3262032085561497</c:v>
                </c:pt>
                <c:pt idx="1">
                  <c:v>0.30622009569377989</c:v>
                </c:pt>
              </c:numCache>
            </c:numRef>
          </c:val>
          <c:extLst>
            <c:ext xmlns:c16="http://schemas.microsoft.com/office/drawing/2014/chart" uri="{C3380CC4-5D6E-409C-BE32-E72D297353CC}">
              <c16:uniqueId val="{00000001-C8BD-4274-939E-6032687F407D}"/>
            </c:ext>
          </c:extLst>
        </c:ser>
        <c:ser>
          <c:idx val="2"/>
          <c:order val="2"/>
          <c:tx>
            <c:strRef>
              <c:f>Sheet1!$D$1</c:f>
              <c:strCache>
                <c:ptCount val="1"/>
                <c:pt idx="0">
                  <c:v>Neduočiau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Sheet1!$D$2:$D$3</c:f>
              <c:numCache>
                <c:formatCode>###0%</c:formatCode>
                <c:ptCount val="2"/>
                <c:pt idx="0">
                  <c:v>0.57219251336898391</c:v>
                </c:pt>
                <c:pt idx="1">
                  <c:v>0.57416267942583732</c:v>
                </c:pt>
              </c:numCache>
            </c:numRef>
          </c:val>
          <c:extLst>
            <c:ext xmlns:c16="http://schemas.microsoft.com/office/drawing/2014/chart" uri="{C3380CC4-5D6E-409C-BE32-E72D297353CC}">
              <c16:uniqueId val="{00000002-C8BD-4274-939E-6032687F407D}"/>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Sheet1!$E$2:$E$3</c:f>
              <c:numCache>
                <c:formatCode>###0%</c:formatCode>
                <c:ptCount val="2"/>
                <c:pt idx="0">
                  <c:v>1.60427807486631E-2</c:v>
                </c:pt>
                <c:pt idx="1">
                  <c:v>1.9138755980861243E-2</c:v>
                </c:pt>
              </c:numCache>
            </c:numRef>
          </c:val>
          <c:extLst>
            <c:ext xmlns:c16="http://schemas.microsoft.com/office/drawing/2014/chart" uri="{C3380CC4-5D6E-409C-BE32-E72D297353CC}">
              <c16:uniqueId val="{00000003-C8BD-4274-939E-6032687F407D}"/>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474248980461302E-2"/>
          <c:y val="0.25445712000622051"/>
          <c:w val="0.90205624481049917"/>
          <c:h val="0.41981409934948899"/>
        </c:manualLayout>
      </c:layout>
      <c:barChart>
        <c:barDir val="bar"/>
        <c:grouping val="percentStacked"/>
        <c:varyColors val="0"/>
        <c:ser>
          <c:idx val="0"/>
          <c:order val="0"/>
          <c:tx>
            <c:strRef>
              <c:f>Sheet1!$B$1</c:f>
              <c:strCache>
                <c:ptCount val="1"/>
                <c:pt idx="0">
                  <c:v>Taip, teko</c:v>
                </c:pt>
              </c:strCache>
            </c:strRef>
          </c:tx>
          <c:spPr>
            <a:solidFill>
              <a:srgbClr val="C00000"/>
            </a:solidFill>
            <a:ln>
              <a:noFill/>
            </a:ln>
            <a:effectLst/>
          </c:spPr>
          <c:invertIfNegative val="0"/>
          <c:dLbls>
            <c:dLbl>
              <c:idx val="0"/>
              <c:layout>
                <c:manualLayout>
                  <c:x val="5.5928411633109623E-3"/>
                  <c:y val="5.4048205595219133E-1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6E97-43A7-99A5-7432FDB089B4}"/>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Sheet1!$B$2</c:f>
              <c:numCache>
                <c:formatCode>###0.0%</c:formatCode>
                <c:ptCount val="1"/>
                <c:pt idx="0">
                  <c:v>2.2727272727272728E-2</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Ne, neteko</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Sheet1!$C$2</c:f>
              <c:numCache>
                <c:formatCode>###0.0%</c:formatCode>
                <c:ptCount val="1"/>
                <c:pt idx="0">
                  <c:v>0.9747474747474747</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Nežinau, negaliu atsakyti</c:v>
                </c:pt>
              </c:strCache>
            </c:strRef>
          </c:tx>
          <c:spPr>
            <a:solidFill>
              <a:sysClr val="window" lastClr="FFFFFF">
                <a:lumMod val="50000"/>
              </a:sysClr>
            </a:solidFill>
            <a:ln>
              <a:noFill/>
            </a:ln>
            <a:effectLst/>
          </c:spPr>
          <c:invertIfNegative val="0"/>
          <c:dLbls>
            <c:dLbl>
              <c:idx val="0"/>
              <c:layout>
                <c:manualLayout>
                  <c:x val="1.3422818791946308E-2"/>
                  <c:y val="5.4048205595219133E-17"/>
                </c:manualLayout>
              </c:layout>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4534-4472-A7C5-900CEE688D80}"/>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Sheet1!$D$2</c:f>
              <c:numCache>
                <c:formatCode>###0.0%</c:formatCode>
                <c:ptCount val="1"/>
                <c:pt idx="0">
                  <c:v>2.5252525252525255E-3</c:v>
                </c:pt>
              </c:numCache>
            </c:numRef>
          </c:val>
          <c:extLst>
            <c:ext xmlns:c16="http://schemas.microsoft.com/office/drawing/2014/chart" uri="{C3380CC4-5D6E-409C-BE32-E72D297353CC}">
              <c16:uniqueId val="{00000005-6E97-43A7-99A5-7432FDB089B4}"/>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2700875477813595"/>
          <c:y val="0.80230431402517244"/>
          <c:w val="0.69140296640772247"/>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Taip, teko</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Sheet1!$B$2:$B$3</c:f>
              <c:numCache>
                <c:formatCode>0%</c:formatCode>
                <c:ptCount val="2"/>
                <c:pt idx="0" formatCode="###0%">
                  <c:v>2.2727272727272728E-2</c:v>
                </c:pt>
                <c:pt idx="1">
                  <c:v>0.09</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Ne, neteko</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Sheet1!$C$2:$C$3</c:f>
              <c:numCache>
                <c:formatCode>0%</c:formatCode>
                <c:ptCount val="2"/>
                <c:pt idx="0" formatCode="###0%">
                  <c:v>0.9747474747474747</c:v>
                </c:pt>
                <c:pt idx="1">
                  <c:v>0.89</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Nežinau, negaliu atsakyti</c:v>
                </c:pt>
              </c:strCache>
            </c:strRef>
          </c:tx>
          <c:spPr>
            <a:solidFill>
              <a:sysClr val="window" lastClr="FFFFFF">
                <a:lumMod val="50000"/>
              </a:sysClr>
            </a:solidFill>
            <a:ln>
              <a:noFill/>
            </a:ln>
            <a:effectLst/>
          </c:spPr>
          <c:invertIfNegative val="0"/>
          <c:dLbls>
            <c:dLbl>
              <c:idx val="0"/>
              <c:delete val="1"/>
              <c:extLst>
                <c:ext xmlns:c15="http://schemas.microsoft.com/office/drawing/2012/chart" uri="{CE6537A1-D6FC-4f65-9D91-7224C49458BB}"/>
                <c:ext xmlns:c16="http://schemas.microsoft.com/office/drawing/2014/chart" uri="{C3380CC4-5D6E-409C-BE32-E72D297353CC}">
                  <c16:uniqueId val="{00000000-5310-4D92-AFDA-46DBC0F5D1A5}"/>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Sheet1!$D$2:$D$3</c:f>
              <c:numCache>
                <c:formatCode>0%</c:formatCode>
                <c:ptCount val="2"/>
                <c:pt idx="0" formatCode="###0%">
                  <c:v>2.5252525252525255E-3</c:v>
                </c:pt>
                <c:pt idx="1">
                  <c:v>0.02</c:v>
                </c:pt>
              </c:numCache>
            </c:numRef>
          </c:val>
          <c:extLst>
            <c:ext xmlns:c16="http://schemas.microsoft.com/office/drawing/2014/chart" uri="{C3380CC4-5D6E-409C-BE32-E72D297353CC}">
              <c16:uniqueId val="{00000005-6E97-43A7-99A5-7432FDB089B4}"/>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1.271149554776148E-2"/>
          <c:w val="0.80191317201324408"/>
          <c:h val="0.85023931986221368"/>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dLbl>
              <c:idx val="2"/>
              <c:layout>
                <c:manualLayout>
                  <c:x val="6.7796616201487069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2655-4457-B69F-C2AB71DA799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Sheet1!$B$2:$B$4</c:f>
              <c:numCache>
                <c:formatCode>###0%</c:formatCode>
                <c:ptCount val="3"/>
                <c:pt idx="1">
                  <c:v>5.4794520547945202E-2</c:v>
                </c:pt>
                <c:pt idx="2">
                  <c:v>6.6225165562913916E-3</c:v>
                </c:pt>
              </c:numCache>
            </c:numRef>
          </c:val>
          <c:extLst>
            <c:ext xmlns:c16="http://schemas.microsoft.com/office/drawing/2014/chart" uri="{C3380CC4-5D6E-409C-BE32-E72D297353CC}">
              <c16:uniqueId val="{00000000-4947-48DD-9795-AE303EF2A5D5}"/>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Sheet1!$C$2:$C$4</c:f>
              <c:numCache>
                <c:formatCode>###0%</c:formatCode>
                <c:ptCount val="3"/>
                <c:pt idx="0">
                  <c:v>1</c:v>
                </c:pt>
                <c:pt idx="1">
                  <c:v>0.9452054794520548</c:v>
                </c:pt>
                <c:pt idx="2">
                  <c:v>0.98675496688741715</c:v>
                </c:pt>
              </c:numCache>
            </c:numRef>
          </c:val>
          <c:extLst>
            <c:ext xmlns:c16="http://schemas.microsoft.com/office/drawing/2014/chart" uri="{C3380CC4-5D6E-409C-BE32-E72D297353CC}">
              <c16:uniqueId val="{00000001-4947-48DD-9795-AE303EF2A5D5}"/>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dLbl>
              <c:idx val="2"/>
              <c:layout>
                <c:manualLayout>
                  <c:x val="-5.6497180167907717E-3"/>
                  <c:y val="-5.4563495260173279E-3"/>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2655-4457-B69F-C2AB71DA7992}"/>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Sheet1!$D$2:$D$4</c:f>
              <c:numCache>
                <c:formatCode>General</c:formatCode>
                <c:ptCount val="3"/>
                <c:pt idx="2" formatCode="###0%">
                  <c:v>6.6225165562913916E-3</c:v>
                </c:pt>
              </c:numCache>
            </c:numRef>
          </c:val>
          <c:extLst>
            <c:ext xmlns:c16="http://schemas.microsoft.com/office/drawing/2014/chart" uri="{C3380CC4-5D6E-409C-BE32-E72D297353CC}">
              <c16:uniqueId val="{00000002-4947-48DD-9795-AE303EF2A5D5}"/>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dLbl>
              <c:idx val="1"/>
              <c:layout>
                <c:manualLayout>
                  <c:x val="2.2598872067162218E-3"/>
                  <c:y val="2.3213527543895039E-7"/>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1778-43CE-AC9E-D458E78F803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Sheet1!$B$2:$B$3</c:f>
              <c:numCache>
                <c:formatCode>###0%</c:formatCode>
                <c:ptCount val="2"/>
                <c:pt idx="0">
                  <c:v>3.3333333333333333E-2</c:v>
                </c:pt>
                <c:pt idx="1">
                  <c:v>1.3888888888888888E-2</c:v>
                </c:pt>
              </c:numCache>
            </c:numRef>
          </c:val>
          <c:extLst>
            <c:ext xmlns:c16="http://schemas.microsoft.com/office/drawing/2014/chart" uri="{C3380CC4-5D6E-409C-BE32-E72D297353CC}">
              <c16:uniqueId val="{00000000-A752-4CCF-BA78-8D47872442DB}"/>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Sheet1!$C$2:$C$3</c:f>
              <c:numCache>
                <c:formatCode>###0%</c:formatCode>
                <c:ptCount val="2"/>
                <c:pt idx="0">
                  <c:v>0.96111111111111114</c:v>
                </c:pt>
                <c:pt idx="1">
                  <c:v>0.98611111111111116</c:v>
                </c:pt>
              </c:numCache>
            </c:numRef>
          </c:val>
          <c:extLst>
            <c:ext xmlns:c16="http://schemas.microsoft.com/office/drawing/2014/chart" uri="{C3380CC4-5D6E-409C-BE32-E72D297353CC}">
              <c16:uniqueId val="{00000001-A752-4CCF-BA78-8D47872442DB}"/>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dLbl>
              <c:idx val="0"/>
              <c:layout>
                <c:manualLayout>
                  <c:x val="-4.5197744134324851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1778-43CE-AC9E-D458E78F8031}"/>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Sheet1!$D$2:$D$3</c:f>
              <c:numCache>
                <c:formatCode>General</c:formatCode>
                <c:ptCount val="2"/>
                <c:pt idx="0" formatCode="###0%">
                  <c:v>5.5555555555555558E-3</c:v>
                </c:pt>
              </c:numCache>
            </c:numRef>
          </c:val>
          <c:extLst>
            <c:ext xmlns:c16="http://schemas.microsoft.com/office/drawing/2014/chart" uri="{C3380CC4-5D6E-409C-BE32-E72D297353CC}">
              <c16:uniqueId val="{00000002-A752-4CCF-BA78-8D47872442DB}"/>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Padeda</c:v>
                </c:pt>
              </c:strCache>
            </c:strRef>
          </c:tx>
          <c:spPr>
            <a:solidFill>
              <a:srgbClr val="C00000"/>
            </a:solidFill>
            <a:ln>
              <a:noFill/>
            </a:ln>
            <a:effectLst/>
          </c:spPr>
          <c:invertIfNegative val="0"/>
          <c:dLbls>
            <c:dLbl>
              <c:idx val="1"/>
              <c:layout>
                <c:manualLayout>
                  <c:x val="6.7796616201487477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473-431A-8FF2-133FA274A14A}"/>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Sheet1!$B$2:$B$3</c:f>
              <c:numCache>
                <c:formatCode>###0%</c:formatCode>
                <c:ptCount val="2"/>
                <c:pt idx="0">
                  <c:v>3.7433155080213901E-2</c:v>
                </c:pt>
                <c:pt idx="1">
                  <c:v>9.5693779904306216E-3</c:v>
                </c:pt>
              </c:numCache>
            </c:numRef>
          </c:val>
          <c:extLst>
            <c:ext xmlns:c16="http://schemas.microsoft.com/office/drawing/2014/chart" uri="{C3380CC4-5D6E-409C-BE32-E72D297353CC}">
              <c16:uniqueId val="{00000000-AB82-487F-B097-BAA24A9C7990}"/>
            </c:ext>
          </c:extLst>
        </c:ser>
        <c:ser>
          <c:idx val="1"/>
          <c:order val="1"/>
          <c:tx>
            <c:strRef>
              <c:f>Sheet1!$C$1</c:f>
              <c:strCache>
                <c:ptCount val="1"/>
                <c:pt idx="0">
                  <c:v>Nepadeda</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Sheet1!$C$2:$C$3</c:f>
              <c:numCache>
                <c:formatCode>###0%</c:formatCode>
                <c:ptCount val="2"/>
                <c:pt idx="0">
                  <c:v>0.96256684491978606</c:v>
                </c:pt>
                <c:pt idx="1">
                  <c:v>0.9856459330143541</c:v>
                </c:pt>
              </c:numCache>
            </c:numRef>
          </c:val>
          <c:extLst>
            <c:ext xmlns:c16="http://schemas.microsoft.com/office/drawing/2014/chart" uri="{C3380CC4-5D6E-409C-BE32-E72D297353CC}">
              <c16:uniqueId val="{00000001-AB82-487F-B097-BAA24A9C7990}"/>
            </c:ext>
          </c:extLst>
        </c:ser>
        <c:ser>
          <c:idx val="2"/>
          <c:order val="2"/>
          <c:tx>
            <c:strRef>
              <c:f>Sheet1!$D$1</c:f>
              <c:strCache>
                <c:ptCount val="1"/>
                <c:pt idx="0">
                  <c:v>Sunku pasakyti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Sheet1!$D$2:$D$3</c:f>
              <c:numCache>
                <c:formatCode>General</c:formatCode>
                <c:ptCount val="2"/>
              </c:numCache>
            </c:numRef>
          </c:val>
          <c:extLst>
            <c:ext xmlns:c16="http://schemas.microsoft.com/office/drawing/2014/chart" uri="{C3380CC4-5D6E-409C-BE32-E72D297353CC}">
              <c16:uniqueId val="{00000002-AB82-487F-B097-BAA24A9C7990}"/>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0474248980461302E-2"/>
          <c:y val="0.25445712000622051"/>
          <c:w val="0.90205624481049917"/>
          <c:h val="0.41981409934948899"/>
        </c:manualLayout>
      </c:layout>
      <c:barChart>
        <c:barDir val="bar"/>
        <c:grouping val="percentStacked"/>
        <c:varyColors val="0"/>
        <c:ser>
          <c:idx val="0"/>
          <c:order val="0"/>
          <c:tx>
            <c:strRef>
              <c:f>Sheet1!$B$1</c:f>
              <c:strCache>
                <c:ptCount val="1"/>
                <c:pt idx="0">
                  <c:v>Taip, praneščiau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Sheet1!$B$2</c:f>
              <c:numCache>
                <c:formatCode>###0.0%</c:formatCode>
                <c:ptCount val="1"/>
                <c:pt idx="0">
                  <c:v>0.33333333333333337</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Sheet1!$C$2</c:f>
              <c:numCache>
                <c:formatCode>###0.0%</c:formatCode>
                <c:ptCount val="1"/>
                <c:pt idx="0">
                  <c:v>0.43939393939393939</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 nepraneščiau</c:v>
                </c:pt>
              </c:strCache>
            </c:strRef>
          </c:tx>
          <c:spPr>
            <a:solidFill>
              <a:srgbClr val="C00000"/>
            </a:solidFill>
            <a:ln>
              <a:noFill/>
            </a:ln>
            <a:effectLst/>
          </c:spPr>
          <c:invertIfNegative val="0"/>
          <c:dPt>
            <c:idx val="0"/>
            <c:invertIfNegative val="0"/>
            <c:bubble3D val="0"/>
            <c:spPr>
              <a:solidFill>
                <a:srgbClr val="C00000"/>
              </a:solidFill>
              <a:ln>
                <a:noFill/>
              </a:ln>
              <a:effectLst/>
            </c:spPr>
            <c:extLst>
              <c:ext xmlns:c16="http://schemas.microsoft.com/office/drawing/2014/chart" uri="{C3380CC4-5D6E-409C-BE32-E72D297353CC}">
                <c16:uniqueId val="{00000002-9163-4186-B8F7-6A2AF20F159A}"/>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Sheet1!$D$2</c:f>
              <c:numCache>
                <c:formatCode>###0.0%</c:formatCode>
                <c:ptCount val="1"/>
                <c:pt idx="0">
                  <c:v>0.20707070707070707</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c:f>
              <c:numCache>
                <c:formatCode>General</c:formatCode>
                <c:ptCount val="1"/>
              </c:numCache>
            </c:numRef>
          </c:cat>
          <c:val>
            <c:numRef>
              <c:f>Sheet1!$E$2</c:f>
              <c:numCache>
                <c:formatCode>###0.0%</c:formatCode>
                <c:ptCount val="1"/>
                <c:pt idx="0">
                  <c:v>2.0202020202020204E-2</c:v>
                </c:pt>
              </c:numCache>
            </c:numRef>
          </c:val>
          <c:extLst>
            <c:ext xmlns:c16="http://schemas.microsoft.com/office/drawing/2014/chart" uri="{C3380CC4-5D6E-409C-BE32-E72D297353CC}">
              <c16:uniqueId val="{00000000-9163-4186-B8F7-6A2AF20F159A}"/>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2700875477813595"/>
          <c:y val="0.80230431402517244"/>
          <c:w val="0.69140296640772247"/>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Taip, praneščiau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Sheet1!$B$2:$B$3</c:f>
              <c:numCache>
                <c:formatCode>0%</c:formatCode>
                <c:ptCount val="2"/>
                <c:pt idx="0" formatCode="###0%">
                  <c:v>0.33333333333333337</c:v>
                </c:pt>
                <c:pt idx="1">
                  <c:v>0.13</c:v>
                </c:pt>
              </c:numCache>
            </c:numRef>
          </c:val>
          <c:extLst>
            <c:ext xmlns:c16="http://schemas.microsoft.com/office/drawing/2014/chart" uri="{C3380CC4-5D6E-409C-BE32-E72D297353CC}">
              <c16:uniqueId val="{00000001-6E97-43A7-99A5-7432FDB089B4}"/>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Sheet1!$C$2:$C$3</c:f>
              <c:numCache>
                <c:formatCode>0%</c:formatCode>
                <c:ptCount val="2"/>
                <c:pt idx="0" formatCode="###0%">
                  <c:v>0.43939393939393939</c:v>
                </c:pt>
                <c:pt idx="1">
                  <c:v>0.54</c:v>
                </c:pt>
              </c:numCache>
            </c:numRef>
          </c:val>
          <c:extLst>
            <c:ext xmlns:c16="http://schemas.microsoft.com/office/drawing/2014/chart" uri="{C3380CC4-5D6E-409C-BE32-E72D297353CC}">
              <c16:uniqueId val="{00000003-6E97-43A7-99A5-7432FDB089B4}"/>
            </c:ext>
          </c:extLst>
        </c:ser>
        <c:ser>
          <c:idx val="2"/>
          <c:order val="2"/>
          <c:tx>
            <c:strRef>
              <c:f>Sheet1!$D$1</c:f>
              <c:strCache>
                <c:ptCount val="1"/>
                <c:pt idx="0">
                  <c:v>Ne, nepraneščiau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Sheet1!$D$2:$D$3</c:f>
              <c:numCache>
                <c:formatCode>0%</c:formatCode>
                <c:ptCount val="2"/>
                <c:pt idx="0" formatCode="###0%">
                  <c:v>0.20707070707070707</c:v>
                </c:pt>
                <c:pt idx="1">
                  <c:v>0.22</c:v>
                </c:pt>
              </c:numCache>
            </c:numRef>
          </c:val>
          <c:extLst>
            <c:ext xmlns:c16="http://schemas.microsoft.com/office/drawing/2014/chart" uri="{C3380CC4-5D6E-409C-BE32-E72D297353CC}">
              <c16:uniqueId val="{00000005-6E97-43A7-99A5-7432FDB089B4}"/>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Kėdainiuose</c:v>
                </c:pt>
                <c:pt idx="1">
                  <c:v>Lietuvoje*</c:v>
                </c:pt>
              </c:strCache>
            </c:strRef>
          </c:cat>
          <c:val>
            <c:numRef>
              <c:f>Sheet1!$E$2:$E$3</c:f>
              <c:numCache>
                <c:formatCode>0%</c:formatCode>
                <c:ptCount val="2"/>
                <c:pt idx="0" formatCode="###0%">
                  <c:v>2.0202020202020204E-2</c:v>
                </c:pt>
                <c:pt idx="1">
                  <c:v>0.11</c:v>
                </c:pt>
              </c:numCache>
            </c:numRef>
          </c:val>
          <c:extLst>
            <c:ext xmlns:c16="http://schemas.microsoft.com/office/drawing/2014/chart" uri="{C3380CC4-5D6E-409C-BE32-E72D297353CC}">
              <c16:uniqueId val="{00000000-0FD9-4FC8-ABF2-EFC688E83845}"/>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9.1902355546280361E-4"/>
          <c:w val="0.80191317201324408"/>
          <c:h val="0.9652159217871259"/>
        </c:manualLayout>
      </c:layout>
      <c:barChart>
        <c:barDir val="bar"/>
        <c:grouping val="percentStacked"/>
        <c:varyColors val="0"/>
        <c:ser>
          <c:idx val="0"/>
          <c:order val="0"/>
          <c:tx>
            <c:strRef>
              <c:f>Sheet1!$B$1</c:f>
              <c:strCache>
                <c:ptCount val="1"/>
                <c:pt idx="0">
                  <c:v>Taip, praneščiau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Sheet1!$B$2:$B$4</c:f>
              <c:numCache>
                <c:formatCode>###0%</c:formatCode>
                <c:ptCount val="3"/>
                <c:pt idx="0">
                  <c:v>0.39393939393939392</c:v>
                </c:pt>
                <c:pt idx="1">
                  <c:v>0.30136986301369861</c:v>
                </c:pt>
                <c:pt idx="2">
                  <c:v>0.32450331125827814</c:v>
                </c:pt>
              </c:numCache>
            </c:numRef>
          </c:val>
          <c:extLst>
            <c:ext xmlns:c16="http://schemas.microsoft.com/office/drawing/2014/chart" uri="{C3380CC4-5D6E-409C-BE32-E72D297353CC}">
              <c16:uniqueId val="{00000000-3A53-4E99-A744-D02C04D9A249}"/>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Sheet1!$C$2:$C$4</c:f>
              <c:numCache>
                <c:formatCode>###0%</c:formatCode>
                <c:ptCount val="3"/>
                <c:pt idx="0">
                  <c:v>0.40404040404040403</c:v>
                </c:pt>
                <c:pt idx="1">
                  <c:v>0.48630136986301375</c:v>
                </c:pt>
                <c:pt idx="2">
                  <c:v>0.41721854304635764</c:v>
                </c:pt>
              </c:numCache>
            </c:numRef>
          </c:val>
          <c:extLst>
            <c:ext xmlns:c16="http://schemas.microsoft.com/office/drawing/2014/chart" uri="{C3380CC4-5D6E-409C-BE32-E72D297353CC}">
              <c16:uniqueId val="{00000001-3A53-4E99-A744-D02C04D9A249}"/>
            </c:ext>
          </c:extLst>
        </c:ser>
        <c:ser>
          <c:idx val="2"/>
          <c:order val="2"/>
          <c:tx>
            <c:strRef>
              <c:f>Sheet1!$D$1</c:f>
              <c:strCache>
                <c:ptCount val="1"/>
                <c:pt idx="0">
                  <c:v>Ne, nepraneščiau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Sheet1!$D$2:$D$4</c:f>
              <c:numCache>
                <c:formatCode>###0%</c:formatCode>
                <c:ptCount val="3"/>
                <c:pt idx="0">
                  <c:v>0.18181818181818182</c:v>
                </c:pt>
                <c:pt idx="1">
                  <c:v>0.18493150684931506</c:v>
                </c:pt>
                <c:pt idx="2">
                  <c:v>0.24503311258278146</c:v>
                </c:pt>
              </c:numCache>
            </c:numRef>
          </c:val>
          <c:extLst>
            <c:ext xmlns:c16="http://schemas.microsoft.com/office/drawing/2014/chart" uri="{C3380CC4-5D6E-409C-BE32-E72D297353CC}">
              <c16:uniqueId val="{00000002-3A53-4E99-A744-D02C04D9A249}"/>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18-35</c:v>
                </c:pt>
                <c:pt idx="1">
                  <c:v>36-55</c:v>
                </c:pt>
                <c:pt idx="2">
                  <c:v>56+</c:v>
                </c:pt>
              </c:strCache>
            </c:strRef>
          </c:cat>
          <c:val>
            <c:numRef>
              <c:f>Sheet1!$E$2:$E$4</c:f>
              <c:numCache>
                <c:formatCode>###0%</c:formatCode>
                <c:ptCount val="3"/>
                <c:pt idx="0">
                  <c:v>2.0202020202020204E-2</c:v>
                </c:pt>
                <c:pt idx="1">
                  <c:v>2.7397260273972601E-2</c:v>
                </c:pt>
                <c:pt idx="2">
                  <c:v>1.3245033112582783E-2</c:v>
                </c:pt>
              </c:numCache>
            </c:numRef>
          </c:val>
          <c:extLst>
            <c:ext xmlns:c16="http://schemas.microsoft.com/office/drawing/2014/chart" uri="{C3380CC4-5D6E-409C-BE32-E72D297353CC}">
              <c16:uniqueId val="{00000003-3A53-4E99-A744-D02C04D9A249}"/>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Taip, praneščiau</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Sheet1!$B$2:$B$3</c:f>
              <c:numCache>
                <c:formatCode>###0%</c:formatCode>
                <c:ptCount val="2"/>
                <c:pt idx="0">
                  <c:v>0.36666666666666664</c:v>
                </c:pt>
                <c:pt idx="1">
                  <c:v>0.30555555555555558</c:v>
                </c:pt>
              </c:numCache>
            </c:numRef>
          </c:val>
          <c:extLst>
            <c:ext xmlns:c16="http://schemas.microsoft.com/office/drawing/2014/chart" uri="{C3380CC4-5D6E-409C-BE32-E72D297353CC}">
              <c16:uniqueId val="{00000000-C487-4D08-8E0D-DB3C7918A952}"/>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Sheet1!$C$2:$C$3</c:f>
              <c:numCache>
                <c:formatCode>###0%</c:formatCode>
                <c:ptCount val="2"/>
                <c:pt idx="0">
                  <c:v>0.36111111111111116</c:v>
                </c:pt>
                <c:pt idx="1">
                  <c:v>0.50462962962962965</c:v>
                </c:pt>
              </c:numCache>
            </c:numRef>
          </c:val>
          <c:extLst>
            <c:ext xmlns:c16="http://schemas.microsoft.com/office/drawing/2014/chart" uri="{C3380CC4-5D6E-409C-BE32-E72D297353CC}">
              <c16:uniqueId val="{00000001-C487-4D08-8E0D-DB3C7918A952}"/>
            </c:ext>
          </c:extLst>
        </c:ser>
        <c:ser>
          <c:idx val="2"/>
          <c:order val="2"/>
          <c:tx>
            <c:strRef>
              <c:f>Sheet1!$D$1</c:f>
              <c:strCache>
                <c:ptCount val="1"/>
                <c:pt idx="0">
                  <c:v>Ne, nepraneščiau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Sheet1!$D$2:$D$3</c:f>
              <c:numCache>
                <c:formatCode>###0%</c:formatCode>
                <c:ptCount val="2"/>
                <c:pt idx="0">
                  <c:v>0.25</c:v>
                </c:pt>
                <c:pt idx="1">
                  <c:v>0.17129629629629631</c:v>
                </c:pt>
              </c:numCache>
            </c:numRef>
          </c:val>
          <c:extLst>
            <c:ext xmlns:c16="http://schemas.microsoft.com/office/drawing/2014/chart" uri="{C3380CC4-5D6E-409C-BE32-E72D297353CC}">
              <c16:uniqueId val="{00000002-C487-4D08-8E0D-DB3C7918A952}"/>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Vyras</c:v>
                </c:pt>
                <c:pt idx="1">
                  <c:v>Moteris</c:v>
                </c:pt>
              </c:strCache>
            </c:strRef>
          </c:cat>
          <c:val>
            <c:numRef>
              <c:f>Sheet1!$E$2:$E$3</c:f>
              <c:numCache>
                <c:formatCode>###0%</c:formatCode>
                <c:ptCount val="2"/>
                <c:pt idx="0">
                  <c:v>2.2222222222222223E-2</c:v>
                </c:pt>
                <c:pt idx="1">
                  <c:v>1.8518518518518517E-2</c:v>
                </c:pt>
              </c:numCache>
            </c:numRef>
          </c:val>
          <c:extLst>
            <c:ext xmlns:c16="http://schemas.microsoft.com/office/drawing/2014/chart" uri="{C3380CC4-5D6E-409C-BE32-E72D297353CC}">
              <c16:uniqueId val="{00000003-C487-4D08-8E0D-DB3C7918A952}"/>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061732177771642"/>
          <c:y val="0.15716927745342033"/>
          <c:w val="0.80191317201324408"/>
          <c:h val="0.70578153795655496"/>
        </c:manualLayout>
      </c:layout>
      <c:barChart>
        <c:barDir val="bar"/>
        <c:grouping val="percentStacked"/>
        <c:varyColors val="0"/>
        <c:ser>
          <c:idx val="0"/>
          <c:order val="0"/>
          <c:tx>
            <c:strRef>
              <c:f>Sheet1!$B$1</c:f>
              <c:strCache>
                <c:ptCount val="1"/>
                <c:pt idx="0">
                  <c:v>Taip, praneščiau </c:v>
                </c:pt>
              </c:strCache>
            </c:strRef>
          </c:tx>
          <c:spPr>
            <a:solidFill>
              <a:srgbClr val="70AD47">
                <a:lumMod val="75000"/>
              </a:srgb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Sheet1!$B$2:$B$3</c:f>
              <c:numCache>
                <c:formatCode>###0%</c:formatCode>
                <c:ptCount val="2"/>
                <c:pt idx="0">
                  <c:v>0.33689839572192509</c:v>
                </c:pt>
                <c:pt idx="1">
                  <c:v>0.33014354066985646</c:v>
                </c:pt>
              </c:numCache>
            </c:numRef>
          </c:val>
          <c:extLst>
            <c:ext xmlns:c16="http://schemas.microsoft.com/office/drawing/2014/chart" uri="{C3380CC4-5D6E-409C-BE32-E72D297353CC}">
              <c16:uniqueId val="{00000000-C8BD-4274-939E-6032687F407D}"/>
            </c:ext>
          </c:extLst>
        </c:ser>
        <c:ser>
          <c:idx val="1"/>
          <c:order val="1"/>
          <c:tx>
            <c:strRef>
              <c:f>Sheet1!$C$1</c:f>
              <c:strCache>
                <c:ptCount val="1"/>
                <c:pt idx="0">
                  <c:v>Priklauso nuo aplinkybių</c:v>
                </c:pt>
              </c:strCache>
            </c:strRef>
          </c:tx>
          <c:spPr>
            <a:solidFill>
              <a:srgbClr val="FF8F8F"/>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Sheet1!$C$2:$C$3</c:f>
              <c:numCache>
                <c:formatCode>###0%</c:formatCode>
                <c:ptCount val="2"/>
                <c:pt idx="0">
                  <c:v>0.4705882352941177</c:v>
                </c:pt>
                <c:pt idx="1">
                  <c:v>0.41148325358851673</c:v>
                </c:pt>
              </c:numCache>
            </c:numRef>
          </c:val>
          <c:extLst>
            <c:ext xmlns:c16="http://schemas.microsoft.com/office/drawing/2014/chart" uri="{C3380CC4-5D6E-409C-BE32-E72D297353CC}">
              <c16:uniqueId val="{00000001-C8BD-4274-939E-6032687F407D}"/>
            </c:ext>
          </c:extLst>
        </c:ser>
        <c:ser>
          <c:idx val="2"/>
          <c:order val="2"/>
          <c:tx>
            <c:strRef>
              <c:f>Sheet1!$D$1</c:f>
              <c:strCache>
                <c:ptCount val="1"/>
                <c:pt idx="0">
                  <c:v>Ne, nepraneščiau</c:v>
                </c:pt>
              </c:strCache>
            </c:strRef>
          </c:tx>
          <c:spPr>
            <a:solidFill>
              <a:srgbClr val="C00000"/>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Sheet1!$D$2:$D$3</c:f>
              <c:numCache>
                <c:formatCode>###0%</c:formatCode>
                <c:ptCount val="2"/>
                <c:pt idx="0">
                  <c:v>0.18181818181818182</c:v>
                </c:pt>
                <c:pt idx="1">
                  <c:v>0.22966507177033491</c:v>
                </c:pt>
              </c:numCache>
            </c:numRef>
          </c:val>
          <c:extLst>
            <c:ext xmlns:c16="http://schemas.microsoft.com/office/drawing/2014/chart" uri="{C3380CC4-5D6E-409C-BE32-E72D297353CC}">
              <c16:uniqueId val="{00000002-C8BD-4274-939E-6032687F407D}"/>
            </c:ext>
          </c:extLst>
        </c:ser>
        <c:ser>
          <c:idx val="3"/>
          <c:order val="3"/>
          <c:tx>
            <c:strRef>
              <c:f>Sheet1!$E$1</c:f>
              <c:strCache>
                <c:ptCount val="1"/>
                <c:pt idx="0">
                  <c:v>Nežinau, negaliu atsakyti</c:v>
                </c:pt>
              </c:strCache>
            </c:strRef>
          </c:tx>
          <c:spPr>
            <a:solidFill>
              <a:sysClr val="window" lastClr="FFFFFF">
                <a:lumMod val="50000"/>
              </a:sysClr>
            </a:solidFill>
            <a:ln>
              <a:noFill/>
            </a:ln>
            <a:effectLst/>
          </c:spPr>
          <c:invertIfNegative val="0"/>
          <c:dLbls>
            <c:dLbl>
              <c:idx val="0"/>
              <c:layout>
                <c:manualLayout>
                  <c:x val="-4.5197744134324851E-3"/>
                  <c:y val="0"/>
                </c:manualLayout>
              </c:layout>
              <c:dLblPos val="ct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357-4801-ADFF-5BE8F59EAC57}"/>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Dirba</c:v>
                </c:pt>
                <c:pt idx="1">
                  <c:v>Nedirba</c:v>
                </c:pt>
              </c:strCache>
            </c:strRef>
          </c:cat>
          <c:val>
            <c:numRef>
              <c:f>Sheet1!$E$2:$E$3</c:f>
              <c:numCache>
                <c:formatCode>###0%</c:formatCode>
                <c:ptCount val="2"/>
                <c:pt idx="0">
                  <c:v>1.0695187165775402E-2</c:v>
                </c:pt>
                <c:pt idx="1">
                  <c:v>2.8708133971291863E-2</c:v>
                </c:pt>
              </c:numCache>
            </c:numRef>
          </c:val>
          <c:extLst>
            <c:ext xmlns:c16="http://schemas.microsoft.com/office/drawing/2014/chart" uri="{C3380CC4-5D6E-409C-BE32-E72D297353CC}">
              <c16:uniqueId val="{00000003-C8BD-4274-939E-6032687F407D}"/>
            </c:ext>
          </c:extLst>
        </c:ser>
        <c:dLbls>
          <c:dLblPos val="ctr"/>
          <c:showLegendKey val="0"/>
          <c:showVal val="1"/>
          <c:showCatName val="0"/>
          <c:showSerName val="0"/>
          <c:showPercent val="0"/>
          <c:showBubbleSize val="0"/>
        </c:dLbls>
        <c:gapWidth val="40"/>
        <c:overlap val="100"/>
        <c:axId val="389849168"/>
        <c:axId val="389846816"/>
      </c:barChart>
      <c:catAx>
        <c:axId val="38984916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389846816"/>
        <c:crosses val="autoZero"/>
        <c:auto val="1"/>
        <c:lblAlgn val="ctr"/>
        <c:lblOffset val="100"/>
        <c:noMultiLvlLbl val="0"/>
      </c:catAx>
      <c:valAx>
        <c:axId val="389846816"/>
        <c:scaling>
          <c:orientation val="minMax"/>
        </c:scaling>
        <c:delete val="1"/>
        <c:axPos val="t"/>
        <c:numFmt formatCode="0%" sourceLinked="1"/>
        <c:majorTickMark val="none"/>
        <c:minorTickMark val="none"/>
        <c:tickLblPos val="nextTo"/>
        <c:crossAx val="389849168"/>
        <c:crosses val="autoZero"/>
        <c:crossBetween val="between"/>
      </c:valAx>
      <c:spPr>
        <a:noFill/>
        <a:ln>
          <a:noFill/>
        </a:ln>
        <a:effectLst/>
      </c:spPr>
    </c:plotArea>
    <c:legend>
      <c:legendPos val="b"/>
      <c:layout>
        <c:manualLayout>
          <c:xMode val="edge"/>
          <c:yMode val="edge"/>
          <c:x val="0.11860617630732473"/>
          <c:y val="0.93496962393853256"/>
          <c:w val="0.69843424515630104"/>
          <c:h val="6.0446865047925485E-2"/>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round/>
    </a:ln>
    <a:effectLst/>
  </c:spPr>
  <c:txPr>
    <a:bodyPr/>
    <a:lstStyle/>
    <a:p>
      <a:pPr>
        <a:defRPr sz="1200"/>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F14123FF-B7D3-476B-8DA2-28A44A384E10}" type="datetimeFigureOut">
              <a:rPr lang="en-US" smtClean="0"/>
              <a:t>1/16/2025</a:t>
            </a:fld>
            <a:endParaRPr lang="en-US"/>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012966B9-AAA7-49A2-BF07-B570731FDA9E}" type="slidenum">
              <a:rPr lang="en-US" smtClean="0"/>
              <a:t>‹#›</a:t>
            </a:fld>
            <a:endParaRPr lang="en-US"/>
          </a:p>
        </p:txBody>
      </p:sp>
    </p:spTree>
    <p:extLst>
      <p:ext uri="{BB962C8B-B14F-4D97-AF65-F5344CB8AC3E}">
        <p14:creationId xmlns:p14="http://schemas.microsoft.com/office/powerpoint/2010/main" val="1574774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2966B9-AAA7-49A2-BF07-B570731FDA9E}" type="slidenum">
              <a:rPr lang="en-US" smtClean="0"/>
              <a:t>1</a:t>
            </a:fld>
            <a:endParaRPr lang="en-US" dirty="0"/>
          </a:p>
        </p:txBody>
      </p:sp>
    </p:spTree>
    <p:extLst>
      <p:ext uri="{BB962C8B-B14F-4D97-AF65-F5344CB8AC3E}">
        <p14:creationId xmlns:p14="http://schemas.microsoft.com/office/powerpoint/2010/main" val="1211717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2966B9-AAA7-49A2-BF07-B570731FDA9E}" type="slidenum">
              <a:rPr lang="en-US" smtClean="0"/>
              <a:t>2</a:t>
            </a:fld>
            <a:endParaRPr lang="en-US" dirty="0"/>
          </a:p>
        </p:txBody>
      </p:sp>
    </p:spTree>
    <p:extLst>
      <p:ext uri="{BB962C8B-B14F-4D97-AF65-F5344CB8AC3E}">
        <p14:creationId xmlns:p14="http://schemas.microsoft.com/office/powerpoint/2010/main" val="21571189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2966B9-AAA7-49A2-BF07-B570731FDA9E}" type="slidenum">
              <a:rPr lang="en-US" smtClean="0"/>
              <a:t>5</a:t>
            </a:fld>
            <a:endParaRPr lang="en-US"/>
          </a:p>
        </p:txBody>
      </p:sp>
    </p:spTree>
    <p:extLst>
      <p:ext uri="{BB962C8B-B14F-4D97-AF65-F5344CB8AC3E}">
        <p14:creationId xmlns:p14="http://schemas.microsoft.com/office/powerpoint/2010/main" val="18815767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2966B9-AAA7-49A2-BF07-B570731FDA9E}" type="slidenum">
              <a:rPr lang="en-US" smtClean="0"/>
              <a:t>8</a:t>
            </a:fld>
            <a:endParaRPr lang="en-US"/>
          </a:p>
        </p:txBody>
      </p:sp>
    </p:spTree>
    <p:extLst>
      <p:ext uri="{BB962C8B-B14F-4D97-AF65-F5344CB8AC3E}">
        <p14:creationId xmlns:p14="http://schemas.microsoft.com/office/powerpoint/2010/main" val="1728508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12966B9-AAA7-49A2-BF07-B570731FDA9E}" type="slidenum">
              <a:rPr lang="en-US" smtClean="0"/>
              <a:t>11</a:t>
            </a:fld>
            <a:endParaRPr lang="en-US"/>
          </a:p>
        </p:txBody>
      </p:sp>
    </p:spTree>
    <p:extLst>
      <p:ext uri="{BB962C8B-B14F-4D97-AF65-F5344CB8AC3E}">
        <p14:creationId xmlns:p14="http://schemas.microsoft.com/office/powerpoint/2010/main" val="2112651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Pavadinimas 1"/>
          <p:cNvSpPr>
            <a:spLocks noGrp="1"/>
          </p:cNvSpPr>
          <p:nvPr>
            <p:ph type="ctrTitle"/>
          </p:nvPr>
        </p:nvSpPr>
        <p:spPr>
          <a:xfrm>
            <a:off x="1524000" y="1122363"/>
            <a:ext cx="9144000" cy="2387600"/>
          </a:xfrm>
        </p:spPr>
        <p:txBody>
          <a:bodyPr anchor="b"/>
          <a:lstStyle>
            <a:lvl1pPr algn="ctr">
              <a:defRPr sz="6000"/>
            </a:lvl1pPr>
          </a:lstStyle>
          <a:p>
            <a:r>
              <a:rPr lang="lt-LT"/>
              <a:t>Spustelėję redag. ruoš. pavad. stilių</a:t>
            </a:r>
          </a:p>
        </p:txBody>
      </p:sp>
      <p:sp>
        <p:nvSpPr>
          <p:cNvPr id="3" name="Antrinis pavadinima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t-LT"/>
              <a:t>Spustelėkite norėdami redaguoti šablono paantraštės stilių</a:t>
            </a:r>
          </a:p>
        </p:txBody>
      </p:sp>
      <p:sp>
        <p:nvSpPr>
          <p:cNvPr id="4" name="Datos vietos rezervavimo ženklas 3"/>
          <p:cNvSpPr>
            <a:spLocks noGrp="1"/>
          </p:cNvSpPr>
          <p:nvPr>
            <p:ph type="dt" sz="half" idx="10"/>
          </p:nvPr>
        </p:nvSpPr>
        <p:spPr/>
        <p:txBody>
          <a:bodyPr/>
          <a:lstStyle/>
          <a:p>
            <a:fld id="{BA447ABD-8696-4CA0-A858-8DB88EE29C70}" type="datetimeFigureOut">
              <a:rPr lang="lt-LT" smtClean="0"/>
              <a:t>2025-01-16</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8330437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Turinio vietos rezervavimo ženklas 2"/>
          <p:cNvSpPr>
            <a:spLocks noGrp="1"/>
          </p:cNvSpPr>
          <p:nvPr>
            <p:ph idx="1"/>
          </p:nvPr>
        </p:nvSpPr>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10"/>
          </p:nvPr>
        </p:nvSpPr>
        <p:spPr/>
        <p:txBody>
          <a:bodyPr/>
          <a:lstStyle/>
          <a:p>
            <a:fld id="{BA447ABD-8696-4CA0-A858-8DB88EE29C70}" type="datetimeFigureOut">
              <a:rPr lang="lt-LT" smtClean="0"/>
              <a:t>2025-01-16</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2826155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Pavadinimas 1"/>
          <p:cNvSpPr>
            <a:spLocks noGrp="1"/>
          </p:cNvSpPr>
          <p:nvPr>
            <p:ph type="title"/>
          </p:nvPr>
        </p:nvSpPr>
        <p:spPr>
          <a:xfrm>
            <a:off x="831850" y="1709738"/>
            <a:ext cx="10515600" cy="2852737"/>
          </a:xfrm>
        </p:spPr>
        <p:txBody>
          <a:bodyPr anchor="b"/>
          <a:lstStyle>
            <a:lvl1pPr>
              <a:defRPr sz="6000"/>
            </a:lvl1pPr>
          </a:lstStyle>
          <a:p>
            <a:r>
              <a:rPr lang="lt-LT"/>
              <a:t>Spustelėję redag. ruoš. pavad. stilių</a:t>
            </a:r>
          </a:p>
        </p:txBody>
      </p:sp>
      <p:sp>
        <p:nvSpPr>
          <p:cNvPr id="3" name="Teksto vietos rezervavimo ženklas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t-LT"/>
              <a:t>Redaguoti šablono teksto stilius</a:t>
            </a:r>
          </a:p>
        </p:txBody>
      </p:sp>
      <p:sp>
        <p:nvSpPr>
          <p:cNvPr id="4" name="Datos vietos rezervavimo ženklas 3"/>
          <p:cNvSpPr>
            <a:spLocks noGrp="1"/>
          </p:cNvSpPr>
          <p:nvPr>
            <p:ph type="dt" sz="half" idx="10"/>
          </p:nvPr>
        </p:nvSpPr>
        <p:spPr/>
        <p:txBody>
          <a:bodyPr/>
          <a:lstStyle/>
          <a:p>
            <a:fld id="{BA447ABD-8696-4CA0-A858-8DB88EE29C70}" type="datetimeFigureOut">
              <a:rPr lang="lt-LT" smtClean="0"/>
              <a:t>2025-01-16</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554161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Turinio vietos rezervavimo ženklas 2"/>
          <p:cNvSpPr>
            <a:spLocks noGrp="1"/>
          </p:cNvSpPr>
          <p:nvPr>
            <p:ph sz="half" idx="1"/>
          </p:nvPr>
        </p:nvSpPr>
        <p:spPr>
          <a:xfrm>
            <a:off x="838200" y="1825625"/>
            <a:ext cx="5181600" cy="435133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urinio vietos rezervavimo ženklas 3"/>
          <p:cNvSpPr>
            <a:spLocks noGrp="1"/>
          </p:cNvSpPr>
          <p:nvPr>
            <p:ph sz="half" idx="2"/>
          </p:nvPr>
        </p:nvSpPr>
        <p:spPr>
          <a:xfrm>
            <a:off x="6172200" y="1825625"/>
            <a:ext cx="5181600" cy="435133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Datos vietos rezervavimo ženklas 4"/>
          <p:cNvSpPr>
            <a:spLocks noGrp="1"/>
          </p:cNvSpPr>
          <p:nvPr>
            <p:ph type="dt" sz="half" idx="10"/>
          </p:nvPr>
        </p:nvSpPr>
        <p:spPr/>
        <p:txBody>
          <a:bodyPr/>
          <a:lstStyle/>
          <a:p>
            <a:fld id="{BA447ABD-8696-4CA0-A858-8DB88EE29C70}" type="datetimeFigureOut">
              <a:rPr lang="lt-LT" smtClean="0"/>
              <a:t>2025-01-16</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4220937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Pavadinimas 1"/>
          <p:cNvSpPr>
            <a:spLocks noGrp="1"/>
          </p:cNvSpPr>
          <p:nvPr>
            <p:ph type="title"/>
          </p:nvPr>
        </p:nvSpPr>
        <p:spPr>
          <a:xfrm>
            <a:off x="839788" y="365125"/>
            <a:ext cx="10515600" cy="1325563"/>
          </a:xfrm>
        </p:spPr>
        <p:txBody>
          <a:bodyPr/>
          <a:lstStyle/>
          <a:p>
            <a:r>
              <a:rPr lang="lt-LT"/>
              <a:t>Spustelėję redag. ruoš. pavad. stilių</a:t>
            </a:r>
          </a:p>
        </p:txBody>
      </p:sp>
      <p:sp>
        <p:nvSpPr>
          <p:cNvPr id="3" name="Teksto vietos rezervavimo ženklas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4" name="Turinio vietos rezervavimo ženklas 3"/>
          <p:cNvSpPr>
            <a:spLocks noGrp="1"/>
          </p:cNvSpPr>
          <p:nvPr>
            <p:ph sz="half" idx="2"/>
          </p:nvPr>
        </p:nvSpPr>
        <p:spPr>
          <a:xfrm>
            <a:off x="839788" y="2505075"/>
            <a:ext cx="5157787" cy="368458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5" name="Teksto vietos rezervavimo ženklas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Redaguoti šablono teksto stilius</a:t>
            </a:r>
          </a:p>
        </p:txBody>
      </p:sp>
      <p:sp>
        <p:nvSpPr>
          <p:cNvPr id="6" name="Turinio vietos rezervavimo ženklas 5"/>
          <p:cNvSpPr>
            <a:spLocks noGrp="1"/>
          </p:cNvSpPr>
          <p:nvPr>
            <p:ph sz="quarter" idx="4"/>
          </p:nvPr>
        </p:nvSpPr>
        <p:spPr>
          <a:xfrm>
            <a:off x="6172200" y="2505075"/>
            <a:ext cx="5183188" cy="3684588"/>
          </a:xfrm>
        </p:spPr>
        <p:txBody>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7" name="Datos vietos rezervavimo ženklas 6"/>
          <p:cNvSpPr>
            <a:spLocks noGrp="1"/>
          </p:cNvSpPr>
          <p:nvPr>
            <p:ph type="dt" sz="half" idx="10"/>
          </p:nvPr>
        </p:nvSpPr>
        <p:spPr/>
        <p:txBody>
          <a:bodyPr/>
          <a:lstStyle/>
          <a:p>
            <a:fld id="{BA447ABD-8696-4CA0-A858-8DB88EE29C70}" type="datetimeFigureOut">
              <a:rPr lang="lt-LT" smtClean="0"/>
              <a:t>2025-01-16</a:t>
            </a:fld>
            <a:endParaRPr lang="lt-LT"/>
          </a:p>
        </p:txBody>
      </p:sp>
      <p:sp>
        <p:nvSpPr>
          <p:cNvPr id="8" name="Poraštės vietos rezervavimo ženklas 7"/>
          <p:cNvSpPr>
            <a:spLocks noGrp="1"/>
          </p:cNvSpPr>
          <p:nvPr>
            <p:ph type="ftr" sz="quarter" idx="11"/>
          </p:nvPr>
        </p:nvSpPr>
        <p:spPr/>
        <p:txBody>
          <a:bodyPr/>
          <a:lstStyle/>
          <a:p>
            <a:endParaRPr lang="lt-LT"/>
          </a:p>
        </p:txBody>
      </p:sp>
      <p:sp>
        <p:nvSpPr>
          <p:cNvPr id="9" name="Skaidrės numerio vietos rezervavimo ženklas 8"/>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1316976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Datos vietos rezervavimo ženklas 2"/>
          <p:cNvSpPr>
            <a:spLocks noGrp="1"/>
          </p:cNvSpPr>
          <p:nvPr>
            <p:ph type="dt" sz="half" idx="10"/>
          </p:nvPr>
        </p:nvSpPr>
        <p:spPr/>
        <p:txBody>
          <a:bodyPr/>
          <a:lstStyle/>
          <a:p>
            <a:fld id="{BA447ABD-8696-4CA0-A858-8DB88EE29C70}" type="datetimeFigureOut">
              <a:rPr lang="lt-LT" smtClean="0"/>
              <a:t>2025-01-16</a:t>
            </a:fld>
            <a:endParaRPr lang="lt-LT"/>
          </a:p>
        </p:txBody>
      </p:sp>
      <p:sp>
        <p:nvSpPr>
          <p:cNvPr id="4" name="Poraštės vietos rezervavimo ženklas 3"/>
          <p:cNvSpPr>
            <a:spLocks noGrp="1"/>
          </p:cNvSpPr>
          <p:nvPr>
            <p:ph type="ftr" sz="quarter" idx="11"/>
          </p:nvPr>
        </p:nvSpPr>
        <p:spPr/>
        <p:txBody>
          <a:bodyPr/>
          <a:lstStyle/>
          <a:p>
            <a:endParaRPr lang="lt-LT"/>
          </a:p>
        </p:txBody>
      </p:sp>
      <p:sp>
        <p:nvSpPr>
          <p:cNvPr id="5" name="Skaidrės numerio vietos rezervavimo ženklas 4"/>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1154896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BA447ABD-8696-4CA0-A858-8DB88EE29C70}" type="datetimeFigureOut">
              <a:rPr lang="lt-LT" smtClean="0"/>
              <a:t>2025-01-16</a:t>
            </a:fld>
            <a:endParaRPr lang="lt-LT"/>
          </a:p>
        </p:txBody>
      </p:sp>
      <p:sp>
        <p:nvSpPr>
          <p:cNvPr id="3" name="Poraštės vietos rezervavimo ženklas 2"/>
          <p:cNvSpPr>
            <a:spLocks noGrp="1"/>
          </p:cNvSpPr>
          <p:nvPr>
            <p:ph type="ftr" sz="quarter" idx="11"/>
          </p:nvPr>
        </p:nvSpPr>
        <p:spPr/>
        <p:txBody>
          <a:bodyPr/>
          <a:lstStyle/>
          <a:p>
            <a:endParaRPr lang="lt-LT"/>
          </a:p>
        </p:txBody>
      </p:sp>
      <p:sp>
        <p:nvSpPr>
          <p:cNvPr id="4" name="Skaidrės numerio vietos rezervavimo ženklas 3"/>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174481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Pavadinimas 1"/>
          <p:cNvSpPr>
            <a:spLocks noGrp="1"/>
          </p:cNvSpPr>
          <p:nvPr>
            <p:ph type="title"/>
          </p:nvPr>
        </p:nvSpPr>
        <p:spPr>
          <a:xfrm>
            <a:off x="839788" y="457200"/>
            <a:ext cx="3932237" cy="1600200"/>
          </a:xfrm>
        </p:spPr>
        <p:txBody>
          <a:bodyPr anchor="b"/>
          <a:lstStyle>
            <a:lvl1pPr>
              <a:defRPr sz="3200"/>
            </a:lvl1pPr>
          </a:lstStyle>
          <a:p>
            <a:r>
              <a:rPr lang="lt-LT"/>
              <a:t>Spustelėję redag. ruoš. pavad. stilių</a:t>
            </a:r>
          </a:p>
        </p:txBody>
      </p:sp>
      <p:sp>
        <p:nvSpPr>
          <p:cNvPr id="3" name="Turinio vietos rezervavimo ženklas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Teksto vietos rezervavimo ženklas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Redaguoti šablono teksto stilius</a:t>
            </a:r>
          </a:p>
        </p:txBody>
      </p:sp>
      <p:sp>
        <p:nvSpPr>
          <p:cNvPr id="5" name="Datos vietos rezervavimo ženklas 4"/>
          <p:cNvSpPr>
            <a:spLocks noGrp="1"/>
          </p:cNvSpPr>
          <p:nvPr>
            <p:ph type="dt" sz="half" idx="10"/>
          </p:nvPr>
        </p:nvSpPr>
        <p:spPr/>
        <p:txBody>
          <a:bodyPr/>
          <a:lstStyle/>
          <a:p>
            <a:fld id="{BA447ABD-8696-4CA0-A858-8DB88EE29C70}" type="datetimeFigureOut">
              <a:rPr lang="lt-LT" smtClean="0"/>
              <a:t>2025-01-16</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478470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Pavadinimas 1"/>
          <p:cNvSpPr>
            <a:spLocks noGrp="1"/>
          </p:cNvSpPr>
          <p:nvPr>
            <p:ph type="title"/>
          </p:nvPr>
        </p:nvSpPr>
        <p:spPr>
          <a:xfrm>
            <a:off x="839788" y="457200"/>
            <a:ext cx="3932237" cy="1600200"/>
          </a:xfrm>
        </p:spPr>
        <p:txBody>
          <a:bodyPr anchor="b"/>
          <a:lstStyle>
            <a:lvl1pPr>
              <a:defRPr sz="3200"/>
            </a:lvl1pPr>
          </a:lstStyle>
          <a:p>
            <a:r>
              <a:rPr lang="lt-LT"/>
              <a:t>Spustelėję redag. ruoš. pavad. stilių</a:t>
            </a:r>
          </a:p>
        </p:txBody>
      </p:sp>
      <p:sp>
        <p:nvSpPr>
          <p:cNvPr id="3" name="Paveikslėlio vietos rezervavimo ženklas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t-LT"/>
              <a:t>Redaguoti šablono teksto stilius</a:t>
            </a:r>
          </a:p>
        </p:txBody>
      </p:sp>
      <p:sp>
        <p:nvSpPr>
          <p:cNvPr id="5" name="Datos vietos rezervavimo ženklas 4"/>
          <p:cNvSpPr>
            <a:spLocks noGrp="1"/>
          </p:cNvSpPr>
          <p:nvPr>
            <p:ph type="dt" sz="half" idx="10"/>
          </p:nvPr>
        </p:nvSpPr>
        <p:spPr/>
        <p:txBody>
          <a:bodyPr/>
          <a:lstStyle/>
          <a:p>
            <a:fld id="{BA447ABD-8696-4CA0-A858-8DB88EE29C70}" type="datetimeFigureOut">
              <a:rPr lang="lt-LT" smtClean="0"/>
              <a:t>2025-01-16</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2414580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Pavadinimas 1"/>
          <p:cNvSpPr>
            <a:spLocks noGrp="1"/>
          </p:cNvSpPr>
          <p:nvPr>
            <p:ph type="title"/>
          </p:nvPr>
        </p:nvSpPr>
        <p:spPr/>
        <p:txBody>
          <a:bodyPr/>
          <a:lstStyle/>
          <a:p>
            <a:r>
              <a:rPr lang="lt-LT"/>
              <a:t>Spustelėję redag. ruoš. pavad. stilių</a:t>
            </a:r>
          </a:p>
        </p:txBody>
      </p:sp>
      <p:sp>
        <p:nvSpPr>
          <p:cNvPr id="3" name="Vertikalaus teksto vietos rezervavimo ženklas 2"/>
          <p:cNvSpPr>
            <a:spLocks noGrp="1"/>
          </p:cNvSpPr>
          <p:nvPr>
            <p:ph type="body" orient="vert" idx="1"/>
          </p:nvPr>
        </p:nvSpPr>
        <p:spPr/>
        <p:txBody>
          <a:bodyPr vert="eaVe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10"/>
          </p:nvPr>
        </p:nvSpPr>
        <p:spPr/>
        <p:txBody>
          <a:bodyPr/>
          <a:lstStyle/>
          <a:p>
            <a:fld id="{BA447ABD-8696-4CA0-A858-8DB88EE29C70}" type="datetimeFigureOut">
              <a:rPr lang="lt-LT" smtClean="0"/>
              <a:t>2025-01-16</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2387147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8724900" y="365125"/>
            <a:ext cx="2628900" cy="5811838"/>
          </a:xfrm>
        </p:spPr>
        <p:txBody>
          <a:bodyPr vert="eaVert"/>
          <a:lstStyle/>
          <a:p>
            <a:r>
              <a:rPr lang="lt-LT"/>
              <a:t>Spustelėję redag. ruoš. pavad. stilių</a:t>
            </a:r>
          </a:p>
        </p:txBody>
      </p:sp>
      <p:sp>
        <p:nvSpPr>
          <p:cNvPr id="3" name="Vertikalaus teksto vietos rezervavimo ženklas 2"/>
          <p:cNvSpPr>
            <a:spLocks noGrp="1"/>
          </p:cNvSpPr>
          <p:nvPr>
            <p:ph type="body" orient="vert" idx="1"/>
          </p:nvPr>
        </p:nvSpPr>
        <p:spPr>
          <a:xfrm>
            <a:off x="838200" y="365125"/>
            <a:ext cx="7734300" cy="5811838"/>
          </a:xfrm>
        </p:spPr>
        <p:txBody>
          <a:bodyPr vert="eaVert"/>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10"/>
          </p:nvPr>
        </p:nvSpPr>
        <p:spPr/>
        <p:txBody>
          <a:bodyPr/>
          <a:lstStyle/>
          <a:p>
            <a:fld id="{BA447ABD-8696-4CA0-A858-8DB88EE29C70}" type="datetimeFigureOut">
              <a:rPr lang="lt-LT" smtClean="0"/>
              <a:t>2025-01-16</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C4986F59-B322-4C0E-A7CD-403039DE44B5}" type="slidenum">
              <a:rPr lang="lt-LT" smtClean="0"/>
              <a:t>‹#›</a:t>
            </a:fld>
            <a:endParaRPr lang="lt-LT"/>
          </a:p>
        </p:txBody>
      </p:sp>
    </p:spTree>
    <p:extLst>
      <p:ext uri="{BB962C8B-B14F-4D97-AF65-F5344CB8AC3E}">
        <p14:creationId xmlns:p14="http://schemas.microsoft.com/office/powerpoint/2010/main" val="3552470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t-LT"/>
              <a:t>Spustelėję redag. ruoš. pavad. stilių</a:t>
            </a:r>
          </a:p>
        </p:txBody>
      </p:sp>
      <p:sp>
        <p:nvSpPr>
          <p:cNvPr id="3" name="Teksto vietos rezervavimo ženklas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t-LT"/>
              <a:t>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4" name="Datos vietos rezervavimo ženklas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447ABD-8696-4CA0-A858-8DB88EE29C70}" type="datetimeFigureOut">
              <a:rPr lang="lt-LT" smtClean="0"/>
              <a:t>2025-01-16</a:t>
            </a:fld>
            <a:endParaRPr lang="lt-LT"/>
          </a:p>
        </p:txBody>
      </p:sp>
      <p:sp>
        <p:nvSpPr>
          <p:cNvPr id="5" name="Poraštės vietos rezervavimo ženklas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86F59-B322-4C0E-A7CD-403039DE44B5}" type="slidenum">
              <a:rPr lang="lt-LT" smtClean="0"/>
              <a:t>‹#›</a:t>
            </a:fld>
            <a:endParaRPr lang="lt-LT"/>
          </a:p>
        </p:txBody>
      </p:sp>
    </p:spTree>
    <p:extLst>
      <p:ext uri="{BB962C8B-B14F-4D97-AF65-F5344CB8AC3E}">
        <p14:creationId xmlns:p14="http://schemas.microsoft.com/office/powerpoint/2010/main" val="21401608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chart" Target="../charts/chart12.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chart" Target="../charts/chart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chart" Target="../charts/chart2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chart" Target="../charts/chart29.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chart" Target="../charts/chart3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chart" Target="../charts/chart3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chart" Target="../charts/chart3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chart" Target="../charts/chart3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chart" Target="../charts/chart3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chart" Target="../charts/chart4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chart" Target="../charts/chart4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chart" Target="../charts/chart4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chart" Target="../charts/chart4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chart" Target="../charts/chart4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chart" Target="../charts/chart4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chart" Target="../charts/chart4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chart" Target="../charts/chart47.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2">
            <a:extLst>
              <a:ext uri="{FF2B5EF4-FFF2-40B4-BE49-F238E27FC236}">
                <a16:creationId xmlns:a16="http://schemas.microsoft.com/office/drawing/2014/main" id="{5BBA2B1C-2D94-2E58-7509-E82F474752EA}"/>
              </a:ext>
            </a:extLst>
          </p:cNvPr>
          <p:cNvPicPr>
            <a:picLocks noChangeAspect="1"/>
          </p:cNvPicPr>
          <p:nvPr/>
        </p:nvPicPr>
        <p:blipFill rotWithShape="1">
          <a:blip r:embed="rId3">
            <a:extLst>
              <a:ext uri="{28A0092B-C50C-407E-A947-70E740481C1C}">
                <a14:useLocalDpi xmlns:a14="http://schemas.microsoft.com/office/drawing/2010/main" val="0"/>
              </a:ext>
            </a:extLst>
          </a:blip>
          <a:srcRect l="2619"/>
          <a:stretch/>
        </p:blipFill>
        <p:spPr>
          <a:xfrm>
            <a:off x="0" y="0"/>
            <a:ext cx="6678386" cy="6858000"/>
          </a:xfrm>
          <a:prstGeom prst="rect">
            <a:avLst/>
          </a:prstGeom>
        </p:spPr>
      </p:pic>
      <p:sp>
        <p:nvSpPr>
          <p:cNvPr id="6" name="TextBox 5"/>
          <p:cNvSpPr txBox="1"/>
          <p:nvPr/>
        </p:nvSpPr>
        <p:spPr>
          <a:xfrm>
            <a:off x="1955800" y="17930"/>
            <a:ext cx="10236200" cy="6858000"/>
          </a:xfrm>
          <a:prstGeom prst="rect">
            <a:avLst/>
          </a:prstGeom>
          <a:gradFill flip="none" rotWithShape="1">
            <a:gsLst>
              <a:gs pos="0">
                <a:schemeClr val="accent1">
                  <a:lumMod val="8000"/>
                  <a:lumOff val="92000"/>
                  <a:alpha val="0"/>
                </a:schemeClr>
              </a:gs>
              <a:gs pos="39000">
                <a:schemeClr val="bg1"/>
              </a:gs>
              <a:gs pos="100000">
                <a:schemeClr val="bg1"/>
              </a:gs>
            </a:gsLst>
            <a:lin ang="0" scaled="1"/>
            <a:tileRect/>
          </a:gradFill>
        </p:spPr>
        <p:txBody>
          <a:bodyPr wrap="square" rtlCol="0">
            <a:spAutoFit/>
          </a:bodyPr>
          <a:lstStyle/>
          <a:p>
            <a:endParaRPr lang="lt-LT" dirty="0"/>
          </a:p>
        </p:txBody>
      </p:sp>
      <p:sp>
        <p:nvSpPr>
          <p:cNvPr id="7" name="TextBox 6"/>
          <p:cNvSpPr txBox="1"/>
          <p:nvPr/>
        </p:nvSpPr>
        <p:spPr>
          <a:xfrm>
            <a:off x="6096001" y="2677277"/>
            <a:ext cx="5721506" cy="1523238"/>
          </a:xfrm>
          <a:prstGeom prst="rect">
            <a:avLst/>
          </a:prstGeom>
          <a:noFill/>
        </p:spPr>
        <p:txBody>
          <a:bodyPr wrap="square" rtlCol="0">
            <a:spAutoFit/>
          </a:bodyPr>
          <a:lstStyle/>
          <a:p>
            <a:pPr marL="48260">
              <a:lnSpc>
                <a:spcPct val="115000"/>
              </a:lnSpc>
              <a:spcBef>
                <a:spcPts val="160"/>
              </a:spcBef>
              <a:spcAft>
                <a:spcPts val="600"/>
              </a:spcAft>
            </a:pPr>
            <a:r>
              <a:rPr lang="lt-LT" sz="2800" b="1" dirty="0">
                <a:solidFill>
                  <a:schemeClr val="accent6">
                    <a:lumMod val="75000"/>
                  </a:schemeClr>
                </a:solidFill>
                <a:latin typeface="+mj-lt"/>
                <a:cs typeface="Times New Roman" panose="02020603050405020304" pitchFamily="18" charset="0"/>
              </a:rPr>
              <a:t>KORUPCIJOS TYRIMAS</a:t>
            </a:r>
          </a:p>
          <a:p>
            <a:pPr marL="48260">
              <a:lnSpc>
                <a:spcPct val="115000"/>
              </a:lnSpc>
            </a:pPr>
            <a:r>
              <a:rPr lang="lt-LT" sz="1600" i="1" dirty="0">
                <a:solidFill>
                  <a:schemeClr val="accent6">
                    <a:lumMod val="75000"/>
                  </a:schemeClr>
                </a:solidFill>
                <a:cs typeface="Times New Roman" panose="02020603050405020304" pitchFamily="18" charset="0"/>
              </a:rPr>
              <a:t>Užsakovas: Kėdainių rajono savivaldybė</a:t>
            </a:r>
          </a:p>
          <a:p>
            <a:pPr marL="48260">
              <a:lnSpc>
                <a:spcPct val="115000"/>
              </a:lnSpc>
            </a:pPr>
            <a:r>
              <a:rPr lang="lt-LT" sz="1600" i="1" dirty="0">
                <a:solidFill>
                  <a:schemeClr val="accent6">
                    <a:lumMod val="75000"/>
                  </a:schemeClr>
                </a:solidFill>
                <a:cs typeface="Times New Roman" panose="02020603050405020304" pitchFamily="18" charset="0"/>
              </a:rPr>
              <a:t>Vykdytojas: UAB Rinkos tyrimų centras</a:t>
            </a:r>
          </a:p>
          <a:p>
            <a:pPr marL="48260">
              <a:lnSpc>
                <a:spcPct val="115000"/>
              </a:lnSpc>
              <a:spcBef>
                <a:spcPts val="160"/>
              </a:spcBef>
              <a:spcAft>
                <a:spcPts val="600"/>
              </a:spcAft>
            </a:pPr>
            <a:r>
              <a:rPr lang="lt-LT" sz="1600" i="1" dirty="0">
                <a:solidFill>
                  <a:schemeClr val="accent6">
                    <a:lumMod val="75000"/>
                  </a:schemeClr>
                </a:solidFill>
                <a:cs typeface="Times New Roman" panose="02020603050405020304" pitchFamily="18" charset="0"/>
              </a:rPr>
              <a:t>2025 m. sausis</a:t>
            </a:r>
            <a:endParaRPr lang="lt-LT" sz="1600" dirty="0">
              <a:solidFill>
                <a:schemeClr val="accent6">
                  <a:lumMod val="75000"/>
                </a:schemeClr>
              </a:solidFill>
              <a:cs typeface="Times New Roman" panose="02020603050405020304" pitchFamily="18" charset="0"/>
            </a:endParaRPr>
          </a:p>
        </p:txBody>
      </p:sp>
      <p:pic>
        <p:nvPicPr>
          <p:cNvPr id="4" name="Grafinis elementas 3">
            <a:extLst>
              <a:ext uri="{FF2B5EF4-FFF2-40B4-BE49-F238E27FC236}">
                <a16:creationId xmlns:a16="http://schemas.microsoft.com/office/drawing/2014/main" id="{A4EE5F9D-0E7F-5549-7246-B4DB70333F4E}"/>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717738" y="5799578"/>
            <a:ext cx="2165070" cy="652957"/>
          </a:xfrm>
          <a:prstGeom prst="rect">
            <a:avLst/>
          </a:prstGeom>
        </p:spPr>
      </p:pic>
    </p:spTree>
    <p:extLst>
      <p:ext uri="{BB962C8B-B14F-4D97-AF65-F5344CB8AC3E}">
        <p14:creationId xmlns:p14="http://schemas.microsoft.com/office/powerpoint/2010/main" val="2027773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veikslėlis 2">
            <a:extLst>
              <a:ext uri="{FF2B5EF4-FFF2-40B4-BE49-F238E27FC236}">
                <a16:creationId xmlns:a16="http://schemas.microsoft.com/office/drawing/2014/main" id="{FA4A6CDC-1EF0-4AA1-04E5-3B8FED2A3F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1752" y="0"/>
            <a:ext cx="6858000" cy="6858000"/>
          </a:xfrm>
          <a:prstGeom prst="rect">
            <a:avLst/>
          </a:prstGeom>
        </p:spPr>
      </p:pic>
      <p:sp>
        <p:nvSpPr>
          <p:cNvPr id="5" name="TextBox 4">
            <a:extLst>
              <a:ext uri="{FF2B5EF4-FFF2-40B4-BE49-F238E27FC236}">
                <a16:creationId xmlns:a16="http://schemas.microsoft.com/office/drawing/2014/main" id="{8CDB556B-4675-40B6-A131-02C82CAEA5C1}"/>
              </a:ext>
            </a:extLst>
          </p:cNvPr>
          <p:cNvSpPr txBox="1"/>
          <p:nvPr/>
        </p:nvSpPr>
        <p:spPr>
          <a:xfrm rot="10800000">
            <a:off x="-10646" y="0"/>
            <a:ext cx="9797143" cy="6858000"/>
          </a:xfrm>
          <a:prstGeom prst="rect">
            <a:avLst/>
          </a:prstGeom>
          <a:gradFill flip="none" rotWithShape="1">
            <a:gsLst>
              <a:gs pos="0">
                <a:schemeClr val="accent1">
                  <a:lumMod val="8000"/>
                  <a:lumOff val="92000"/>
                  <a:alpha val="0"/>
                </a:schemeClr>
              </a:gs>
              <a:gs pos="39000">
                <a:schemeClr val="bg1"/>
              </a:gs>
              <a:gs pos="100000">
                <a:schemeClr val="bg1"/>
              </a:gs>
            </a:gsLst>
            <a:lin ang="0" scaled="1"/>
            <a:tileRect/>
          </a:gradFill>
        </p:spPr>
        <p:txBody>
          <a:bodyPr wrap="square" rtlCol="0">
            <a:spAutoFit/>
          </a:bodyPr>
          <a:lstStyle/>
          <a:p>
            <a:endParaRPr lang="lt-LT" dirty="0"/>
          </a:p>
        </p:txBody>
      </p:sp>
      <p:sp>
        <p:nvSpPr>
          <p:cNvPr id="7" name="TextBox 6"/>
          <p:cNvSpPr txBox="1"/>
          <p:nvPr/>
        </p:nvSpPr>
        <p:spPr>
          <a:xfrm>
            <a:off x="1081292" y="3040818"/>
            <a:ext cx="3898696" cy="584775"/>
          </a:xfrm>
          <a:prstGeom prst="rect">
            <a:avLst/>
          </a:prstGeom>
          <a:noFill/>
        </p:spPr>
        <p:txBody>
          <a:bodyPr wrap="square" rtlCol="0">
            <a:spAutoFit/>
          </a:bodyPr>
          <a:lstStyle/>
          <a:p>
            <a:pPr algn="r"/>
            <a:r>
              <a:rPr lang="lt-LT" sz="3200" b="1" dirty="0">
                <a:solidFill>
                  <a:schemeClr val="accent6">
                    <a:lumMod val="75000"/>
                  </a:schemeClr>
                </a:solidFill>
                <a:latin typeface="+mj-lt"/>
                <a:cs typeface="Times New Roman" panose="02020603050405020304" pitchFamily="18" charset="0"/>
              </a:rPr>
              <a:t>TYRIMO METODAS</a:t>
            </a:r>
            <a:endParaRPr lang="lt-LT" b="1" dirty="0">
              <a:solidFill>
                <a:schemeClr val="accent6">
                  <a:lumMod val="75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1512176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1000"/>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15937" y="0"/>
            <a:ext cx="11268075" cy="944563"/>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TYRIMO METODAS</a:t>
            </a:r>
          </a:p>
        </p:txBody>
      </p:sp>
      <p:sp>
        <p:nvSpPr>
          <p:cNvPr id="3" name="Subtitle 2"/>
          <p:cNvSpPr>
            <a:spLocks noGrp="1"/>
          </p:cNvSpPr>
          <p:nvPr>
            <p:ph type="subTitle" idx="1"/>
          </p:nvPr>
        </p:nvSpPr>
        <p:spPr>
          <a:xfrm>
            <a:off x="515937" y="2060575"/>
            <a:ext cx="11017251" cy="3924298"/>
          </a:xfrm>
        </p:spPr>
        <p:txBody>
          <a:bodyPr>
            <a:normAutofit/>
          </a:bodyPr>
          <a:lstStyle/>
          <a:p>
            <a:pPr marL="457200" indent="-457200" algn="just" fontAlgn="t">
              <a:spcBef>
                <a:spcPts val="1800"/>
              </a:spcBef>
              <a:buFont typeface="Arial" panose="020B0604020202020204" pitchFamily="34" charset="0"/>
              <a:buChar char="•"/>
            </a:pPr>
            <a:r>
              <a:rPr lang="lt-LT" sz="2800" dirty="0">
                <a:solidFill>
                  <a:schemeClr val="accent6">
                    <a:lumMod val="75000"/>
                  </a:schemeClr>
                </a:solidFill>
                <a:cs typeface="Times New Roman" panose="02020603050405020304" pitchFamily="18" charset="0"/>
              </a:rPr>
              <a:t>Tyrimas atliktas telefoninio interviu būdu;</a:t>
            </a:r>
          </a:p>
          <a:p>
            <a:pPr marL="457200" indent="-457200" algn="just" fontAlgn="t">
              <a:spcBef>
                <a:spcPts val="1800"/>
              </a:spcBef>
              <a:buFont typeface="Arial" panose="020B0604020202020204" pitchFamily="34" charset="0"/>
              <a:buChar char="•"/>
            </a:pPr>
            <a:r>
              <a:rPr lang="lt-LT" sz="2800" dirty="0">
                <a:solidFill>
                  <a:schemeClr val="accent6">
                    <a:lumMod val="75000"/>
                  </a:schemeClr>
                </a:solidFill>
                <a:cs typeface="Times New Roman" panose="02020603050405020304" pitchFamily="18" charset="0"/>
              </a:rPr>
              <a:t>Apklausa vyko 2024m. gruodžio mėnesį; </a:t>
            </a:r>
          </a:p>
          <a:p>
            <a:pPr marL="457200" indent="-457200" algn="just" fontAlgn="t">
              <a:spcBef>
                <a:spcPts val="1800"/>
              </a:spcBef>
              <a:buFont typeface="Arial" panose="020B0604020202020204" pitchFamily="34" charset="0"/>
              <a:buChar char="•"/>
            </a:pPr>
            <a:r>
              <a:rPr lang="lt-LT" sz="2800" dirty="0">
                <a:solidFill>
                  <a:schemeClr val="accent6">
                    <a:lumMod val="75000"/>
                  </a:schemeClr>
                </a:solidFill>
                <a:cs typeface="Times New Roman" panose="02020603050405020304" pitchFamily="18" charset="0"/>
              </a:rPr>
              <a:t>Viso apklausti 396 nuolatinių Kėdainių raj. gyventojų;</a:t>
            </a:r>
          </a:p>
          <a:p>
            <a:pPr marL="457200" indent="-457200" algn="just" fontAlgn="t">
              <a:spcBef>
                <a:spcPts val="1800"/>
              </a:spcBef>
              <a:buFont typeface="Arial" panose="020B0604020202020204" pitchFamily="34" charset="0"/>
              <a:buChar char="•"/>
            </a:pPr>
            <a:r>
              <a:rPr lang="lt-LT" sz="2800" dirty="0">
                <a:solidFill>
                  <a:schemeClr val="accent6">
                    <a:lumMod val="75000"/>
                  </a:schemeClr>
                </a:solidFill>
                <a:cs typeface="Times New Roman" panose="02020603050405020304" pitchFamily="18" charset="0"/>
              </a:rPr>
              <a:t>Tyrimo klausimynas sudarytas </a:t>
            </a:r>
          </a:p>
          <a:p>
            <a:pPr marL="457200" indent="-457200" algn="just" fontAlgn="t">
              <a:spcBef>
                <a:spcPts val="1800"/>
              </a:spcBef>
              <a:buFont typeface="Arial" panose="020B0604020202020204" pitchFamily="34" charset="0"/>
              <a:buChar char="•"/>
            </a:pPr>
            <a:endParaRPr lang="lt-LT" sz="2800" dirty="0">
              <a:solidFill>
                <a:srgbClr val="FF0000"/>
              </a:solidFill>
              <a:cs typeface="Times New Roman" panose="02020603050405020304" pitchFamily="18" charset="0"/>
            </a:endParaRPr>
          </a:p>
          <a:p>
            <a:pPr marL="342900" indent="-342900" algn="just">
              <a:buFont typeface="Arial" panose="020B0604020202020204" pitchFamily="34" charset="0"/>
              <a:buChar char="•"/>
            </a:pPr>
            <a:endParaRPr lang="lt-LT" sz="2800" dirty="0">
              <a:solidFill>
                <a:srgbClr val="FF0000"/>
              </a:solidFill>
              <a:cs typeface="Times New Roman" panose="02020603050405020304" pitchFamily="18" charset="0"/>
            </a:endParaRPr>
          </a:p>
          <a:p>
            <a:pPr marL="342900" indent="-342900">
              <a:buFont typeface="Arial" panose="020B0604020202020204" pitchFamily="34" charset="0"/>
              <a:buChar char="•"/>
            </a:pPr>
            <a:endParaRPr lang="en-GB" sz="2800" dirty="0">
              <a:solidFill>
                <a:schemeClr val="accent6">
                  <a:lumMod val="75000"/>
                </a:schemeClr>
              </a:solidFill>
              <a:cs typeface="Times New Roman" panose="02020603050405020304" pitchFamily="18" charset="0"/>
            </a:endParaRPr>
          </a:p>
        </p:txBody>
      </p:sp>
      <p:sp>
        <p:nvSpPr>
          <p:cNvPr id="7" name="Slide Number Placeholder 3">
            <a:extLst>
              <a:ext uri="{FF2B5EF4-FFF2-40B4-BE49-F238E27FC236}">
                <a16:creationId xmlns:a16="http://schemas.microsoft.com/office/drawing/2014/main" id="{FAF8F08B-062E-C5D1-F58E-0ADB724E442D}"/>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a:t>
            </a:fld>
            <a:endParaRPr lang="lt-LT"/>
          </a:p>
        </p:txBody>
      </p:sp>
    </p:spTree>
    <p:extLst>
      <p:ext uri="{BB962C8B-B14F-4D97-AF65-F5344CB8AC3E}">
        <p14:creationId xmlns:p14="http://schemas.microsoft.com/office/powerpoint/2010/main" val="23985105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1000"/>
            <a:lum/>
          </a:blip>
          <a:srcRect/>
          <a:stretch>
            <a:fillRect t="-39000" b="-39000"/>
          </a:stretch>
        </a:blipFill>
        <a:effectLst/>
      </p:bgPr>
    </p:bg>
    <p:spTree>
      <p:nvGrpSpPr>
        <p:cNvPr id="1" name="">
          <a:extLst>
            <a:ext uri="{FF2B5EF4-FFF2-40B4-BE49-F238E27FC236}">
              <a16:creationId xmlns:a16="http://schemas.microsoft.com/office/drawing/2014/main" id="{7435CEB4-AFA5-49F7-EC7D-8A70057FCD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51DE3B-B677-EA39-AF1B-E18DA440281E}"/>
              </a:ext>
            </a:extLst>
          </p:cNvPr>
          <p:cNvSpPr>
            <a:spLocks noGrp="1"/>
          </p:cNvSpPr>
          <p:nvPr>
            <p:ph type="ctrTitle"/>
          </p:nvPr>
        </p:nvSpPr>
        <p:spPr>
          <a:xfrm>
            <a:off x="515937" y="0"/>
            <a:ext cx="11268075" cy="944563"/>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PAKLAIDŲ LENTELĖ</a:t>
            </a:r>
          </a:p>
        </p:txBody>
      </p:sp>
      <p:sp>
        <p:nvSpPr>
          <p:cNvPr id="7" name="Slide Number Placeholder 3">
            <a:extLst>
              <a:ext uri="{FF2B5EF4-FFF2-40B4-BE49-F238E27FC236}">
                <a16:creationId xmlns:a16="http://schemas.microsoft.com/office/drawing/2014/main" id="{53F3882F-F1B3-38F5-8D6C-38E0FF59AC58}"/>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a:t>
            </a:fld>
            <a:endParaRPr lang="lt-LT"/>
          </a:p>
        </p:txBody>
      </p:sp>
      <p:graphicFrame>
        <p:nvGraphicFramePr>
          <p:cNvPr id="6" name="Table 5">
            <a:extLst>
              <a:ext uri="{FF2B5EF4-FFF2-40B4-BE49-F238E27FC236}">
                <a16:creationId xmlns:a16="http://schemas.microsoft.com/office/drawing/2014/main" id="{5277D8C3-1047-EBAF-4D12-9BDE36C69CF0}"/>
              </a:ext>
            </a:extLst>
          </p:cNvPr>
          <p:cNvGraphicFramePr>
            <a:graphicFrameLocks noGrp="1"/>
          </p:cNvGraphicFramePr>
          <p:nvPr>
            <p:extLst>
              <p:ext uri="{D42A27DB-BD31-4B8C-83A1-F6EECF244321}">
                <p14:modId xmlns:p14="http://schemas.microsoft.com/office/powerpoint/2010/main" val="228401905"/>
              </p:ext>
            </p:extLst>
          </p:nvPr>
        </p:nvGraphicFramePr>
        <p:xfrm>
          <a:off x="419100" y="1257300"/>
          <a:ext cx="5295901" cy="5195892"/>
        </p:xfrm>
        <a:graphic>
          <a:graphicData uri="http://schemas.openxmlformats.org/drawingml/2006/table">
            <a:tbl>
              <a:tblPr firstRow="1" firstCol="1" bandRow="1" bandCol="1">
                <a:tableStyleId>{5C22544A-7EE6-4342-B048-85BDC9FD1C3A}</a:tableStyleId>
              </a:tblPr>
              <a:tblGrid>
                <a:gridCol w="1621374">
                  <a:extLst>
                    <a:ext uri="{9D8B030D-6E8A-4147-A177-3AD203B41FA5}">
                      <a16:colId xmlns:a16="http://schemas.microsoft.com/office/drawing/2014/main" val="280973951"/>
                    </a:ext>
                  </a:extLst>
                </a:gridCol>
                <a:gridCol w="991730">
                  <a:extLst>
                    <a:ext uri="{9D8B030D-6E8A-4147-A177-3AD203B41FA5}">
                      <a16:colId xmlns:a16="http://schemas.microsoft.com/office/drawing/2014/main" val="2053875142"/>
                    </a:ext>
                  </a:extLst>
                </a:gridCol>
                <a:gridCol w="894799">
                  <a:extLst>
                    <a:ext uri="{9D8B030D-6E8A-4147-A177-3AD203B41FA5}">
                      <a16:colId xmlns:a16="http://schemas.microsoft.com/office/drawing/2014/main" val="1457725077"/>
                    </a:ext>
                  </a:extLst>
                </a:gridCol>
                <a:gridCol w="893999">
                  <a:extLst>
                    <a:ext uri="{9D8B030D-6E8A-4147-A177-3AD203B41FA5}">
                      <a16:colId xmlns:a16="http://schemas.microsoft.com/office/drawing/2014/main" val="1044993885"/>
                    </a:ext>
                  </a:extLst>
                </a:gridCol>
                <a:gridCol w="893999">
                  <a:extLst>
                    <a:ext uri="{9D8B030D-6E8A-4147-A177-3AD203B41FA5}">
                      <a16:colId xmlns:a16="http://schemas.microsoft.com/office/drawing/2014/main" val="2028946709"/>
                    </a:ext>
                  </a:extLst>
                </a:gridCol>
              </a:tblGrid>
              <a:tr h="432991">
                <a:tc rowSpan="2">
                  <a:txBody>
                    <a:bodyPr/>
                    <a:lstStyle/>
                    <a:p>
                      <a:pPr marL="0" marR="0" algn="ctr">
                        <a:lnSpc>
                          <a:spcPct val="150000"/>
                        </a:lnSpc>
                        <a:spcAft>
                          <a:spcPts val="1000"/>
                        </a:spcAft>
                      </a:pPr>
                      <a:r>
                        <a:rPr lang="lt-LT" sz="1100" dirty="0">
                          <a:solidFill>
                            <a:schemeClr val="tx1">
                              <a:lumMod val="75000"/>
                              <a:lumOff val="25000"/>
                            </a:schemeClr>
                          </a:solidFill>
                          <a:effectLst/>
                        </a:rPr>
                        <a:t>Atsakymų pasiskirstymas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gridSpan="4">
                  <a:txBody>
                    <a:bodyPr/>
                    <a:lstStyle/>
                    <a:p>
                      <a:pPr marL="0" marR="0" algn="ctr">
                        <a:lnSpc>
                          <a:spcPct val="150000"/>
                        </a:lnSpc>
                        <a:spcAft>
                          <a:spcPts val="1000"/>
                        </a:spcAft>
                      </a:pPr>
                      <a:r>
                        <a:rPr lang="lt-LT" sz="1100" dirty="0">
                          <a:solidFill>
                            <a:schemeClr val="tx1">
                              <a:lumMod val="75000"/>
                              <a:lumOff val="25000"/>
                            </a:schemeClr>
                          </a:solidFill>
                          <a:effectLst/>
                        </a:rPr>
                        <a:t>Atsakiusiųjų skaičius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hMerge="1">
                  <a:txBody>
                    <a:bodyPr/>
                    <a:lstStyle/>
                    <a:p>
                      <a:pPr marL="0" marR="0" algn="ctr">
                        <a:lnSpc>
                          <a:spcPct val="150000"/>
                        </a:lnSpc>
                        <a:spcAft>
                          <a:spcPts val="1000"/>
                        </a:spcAft>
                      </a:pP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hMerge="1">
                  <a:txBody>
                    <a:bodyPr/>
                    <a:lstStyle/>
                    <a:p>
                      <a:pPr marL="0" marR="0" algn="ctr">
                        <a:lnSpc>
                          <a:spcPct val="150000"/>
                        </a:lnSpc>
                        <a:spcAft>
                          <a:spcPts val="1000"/>
                        </a:spcAft>
                      </a:pP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hMerge="1">
                  <a:txBody>
                    <a:bodyPr/>
                    <a:lstStyle/>
                    <a:p>
                      <a:pPr marL="0" marR="0" algn="ctr">
                        <a:lnSpc>
                          <a:spcPct val="150000"/>
                        </a:lnSpc>
                        <a:spcAft>
                          <a:spcPts val="1000"/>
                        </a:spcAft>
                      </a:pP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56685417"/>
                  </a:ext>
                </a:extLst>
              </a:tr>
              <a:tr h="432991">
                <a:tc vMerge="1">
                  <a:txBody>
                    <a:bodyPr/>
                    <a:lstStyle/>
                    <a:p>
                      <a:endParaRPr lang="en-US"/>
                    </a:p>
                  </a:txBody>
                  <a:tcPr/>
                </a:tc>
                <a:tc>
                  <a:txBody>
                    <a:bodyPr/>
                    <a:lstStyle/>
                    <a:p>
                      <a:pPr marL="0" marR="0" algn="ctr">
                        <a:lnSpc>
                          <a:spcPct val="150000"/>
                        </a:lnSpc>
                        <a:spcAft>
                          <a:spcPts val="1000"/>
                        </a:spcAft>
                      </a:pPr>
                      <a:r>
                        <a:rPr lang="lt-LT" sz="1100" dirty="0">
                          <a:solidFill>
                            <a:schemeClr val="tx1">
                              <a:lumMod val="75000"/>
                              <a:lumOff val="25000"/>
                            </a:schemeClr>
                          </a:solidFill>
                          <a:effectLst/>
                        </a:rPr>
                        <a:t>100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lt-LT" sz="1100" dirty="0">
                          <a:solidFill>
                            <a:schemeClr val="tx1">
                              <a:lumMod val="75000"/>
                              <a:lumOff val="25000"/>
                            </a:schemeClr>
                          </a:solidFill>
                          <a:effectLst/>
                        </a:rPr>
                        <a:t>200</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lt-LT"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300</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lt-LT"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rPr>
                        <a:t>400</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864474413"/>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50/50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9.78</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6.89</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5.62</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4.85</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1303664978"/>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45/55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9.73</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6.86</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5.59</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4.83</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3853472850"/>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40/60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9.58</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6.76</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5.50</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4.75</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362451893"/>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35/65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9.33</a:t>
                      </a:r>
                      <a:r>
                        <a:rPr lang="lt-LT" sz="1100" b="0" dirty="0">
                          <a:solidFill>
                            <a:schemeClr val="tx1">
                              <a:lumMod val="75000"/>
                              <a:lumOff val="25000"/>
                            </a:schemeClr>
                          </a:solidFill>
                          <a:effectLst/>
                        </a:rPr>
                        <a:t> </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6.58</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5.36</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4.63</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3214786958"/>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30/70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8.96</a:t>
                      </a:r>
                      <a:r>
                        <a:rPr lang="lt-LT" sz="1100" b="0" dirty="0">
                          <a:solidFill>
                            <a:schemeClr val="tx1">
                              <a:lumMod val="75000"/>
                              <a:lumOff val="25000"/>
                            </a:schemeClr>
                          </a:solidFill>
                          <a:effectLst/>
                        </a:rPr>
                        <a:t> </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a:t>6.32</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5.15</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4.45</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2569919977"/>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25/75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8.47</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5.97</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4.86</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4.20</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4233649728"/>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20/80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7.82</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5.52</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4.49</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3.88</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606567747"/>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15/85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6.98</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4.92</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4.01</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3.46</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3391349174"/>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10/90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5.87</a:t>
                      </a:r>
                      <a:r>
                        <a:rPr lang="lt-LT" sz="1100" b="0" dirty="0">
                          <a:solidFill>
                            <a:schemeClr val="tx1">
                              <a:lumMod val="75000"/>
                              <a:lumOff val="25000"/>
                            </a:schemeClr>
                          </a:solidFill>
                          <a:effectLst/>
                        </a:rPr>
                        <a:t> </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4.14</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3.37</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2.91</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3498209131"/>
                  </a:ext>
                </a:extLst>
              </a:tr>
              <a:tr h="432991">
                <a:tc>
                  <a:txBody>
                    <a:bodyPr/>
                    <a:lstStyle/>
                    <a:p>
                      <a:pPr marL="0" marR="0" algn="ctr">
                        <a:lnSpc>
                          <a:spcPct val="150000"/>
                        </a:lnSpc>
                        <a:spcAft>
                          <a:spcPts val="1000"/>
                        </a:spcAft>
                      </a:pPr>
                      <a:r>
                        <a:rPr lang="lt-LT" sz="1100" dirty="0">
                          <a:solidFill>
                            <a:schemeClr val="tx1">
                              <a:lumMod val="75000"/>
                              <a:lumOff val="25000"/>
                            </a:schemeClr>
                          </a:solidFill>
                          <a:effectLst/>
                        </a:rPr>
                        <a:t>5/95 proc. </a:t>
                      </a:r>
                      <a:endParaRPr lang="en-US" sz="110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solidFill>
                      <a:schemeClr val="accent6">
                        <a:lumMod val="20000"/>
                        <a:lumOff val="80000"/>
                      </a:schemeClr>
                    </a:solidFill>
                  </a:tcPr>
                </a:tc>
                <a:tc>
                  <a:txBody>
                    <a:bodyPr/>
                    <a:lstStyle/>
                    <a:p>
                      <a:pPr marL="0" marR="0" algn="ctr">
                        <a:lnSpc>
                          <a:spcPct val="150000"/>
                        </a:lnSpc>
                        <a:spcAft>
                          <a:spcPts val="1000"/>
                        </a:spcAft>
                      </a:pPr>
                      <a:r>
                        <a:rPr lang="en-US" sz="1100" b="0" dirty="0"/>
                        <a:t>4.26</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3.01</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2.45</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tc>
                  <a:txBody>
                    <a:bodyPr/>
                    <a:lstStyle/>
                    <a:p>
                      <a:pPr marL="0" marR="0" algn="ctr">
                        <a:lnSpc>
                          <a:spcPct val="150000"/>
                        </a:lnSpc>
                        <a:spcAft>
                          <a:spcPts val="1000"/>
                        </a:spcAft>
                      </a:pPr>
                      <a:r>
                        <a:rPr lang="en-US" sz="1100" b="0" dirty="0"/>
                        <a:t>2.11</a:t>
                      </a:r>
                      <a:endParaRPr lang="en-US" sz="1100" b="0" dirty="0">
                        <a:solidFill>
                          <a:schemeClr val="tx1">
                            <a:lumMod val="75000"/>
                            <a:lumOff val="25000"/>
                          </a:schemeClr>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7521" marR="67521" marT="0" marB="0" anchor="ctr">
                    <a:lnL w="6350" cap="flat" cmpd="sng" algn="ctr">
                      <a:solidFill>
                        <a:schemeClr val="accent6">
                          <a:lumMod val="75000"/>
                        </a:schemeClr>
                      </a:solidFill>
                      <a:prstDash val="solid"/>
                      <a:round/>
                      <a:headEnd type="none" w="med" len="med"/>
                      <a:tailEnd type="none" w="med" len="med"/>
                    </a:lnL>
                    <a:lnR w="6350" cap="flat" cmpd="sng" algn="ctr">
                      <a:solidFill>
                        <a:schemeClr val="accent6">
                          <a:lumMod val="75000"/>
                        </a:schemeClr>
                      </a:solidFill>
                      <a:prstDash val="solid"/>
                      <a:round/>
                      <a:headEnd type="none" w="med" len="med"/>
                      <a:tailEnd type="none" w="med" len="med"/>
                    </a:lnR>
                    <a:lnT w="6350" cap="flat" cmpd="sng" algn="ctr">
                      <a:solidFill>
                        <a:schemeClr val="accent6">
                          <a:lumMod val="75000"/>
                        </a:schemeClr>
                      </a:solidFill>
                      <a:prstDash val="solid"/>
                      <a:round/>
                      <a:headEnd type="none" w="med" len="med"/>
                      <a:tailEnd type="none" w="med" len="med"/>
                    </a:lnT>
                    <a:lnB w="6350" cap="flat" cmpd="sng" algn="ctr">
                      <a:solidFill>
                        <a:schemeClr val="accent6">
                          <a:lumMod val="75000"/>
                        </a:schemeClr>
                      </a:solidFill>
                      <a:prstDash val="solid"/>
                      <a:round/>
                      <a:headEnd type="none" w="med" len="med"/>
                      <a:tailEnd type="none" w="med" len="med"/>
                    </a:lnB>
                    <a:noFill/>
                  </a:tcPr>
                </a:tc>
                <a:extLst>
                  <a:ext uri="{0D108BD9-81ED-4DB2-BD59-A6C34878D82A}">
                    <a16:rowId xmlns:a16="http://schemas.microsoft.com/office/drawing/2014/main" val="2529878693"/>
                  </a:ext>
                </a:extLst>
              </a:tr>
            </a:tbl>
          </a:graphicData>
        </a:graphic>
      </p:graphicFrame>
      <p:sp>
        <p:nvSpPr>
          <p:cNvPr id="8" name="Subtitle 2">
            <a:extLst>
              <a:ext uri="{FF2B5EF4-FFF2-40B4-BE49-F238E27FC236}">
                <a16:creationId xmlns:a16="http://schemas.microsoft.com/office/drawing/2014/main" id="{23A9062C-E9A7-2030-9F2F-FF51312023AC}"/>
              </a:ext>
            </a:extLst>
          </p:cNvPr>
          <p:cNvSpPr>
            <a:spLocks noGrp="1"/>
          </p:cNvSpPr>
          <p:nvPr>
            <p:ph type="subTitle" idx="1"/>
          </p:nvPr>
        </p:nvSpPr>
        <p:spPr>
          <a:xfrm>
            <a:off x="5997388" y="1257300"/>
            <a:ext cx="5775512" cy="5076825"/>
          </a:xfrm>
        </p:spPr>
        <p:txBody>
          <a:bodyPr anchor="ctr">
            <a:normAutofit/>
          </a:bodyPr>
          <a:lstStyle/>
          <a:p>
            <a:pPr indent="573088" algn="l"/>
            <a:r>
              <a:rPr lang="lt-LT" sz="1800" dirty="0">
                <a:solidFill>
                  <a:schemeClr val="accent6">
                    <a:lumMod val="75000"/>
                  </a:schemeClr>
                </a:solidFill>
                <a:cs typeface="Times New Roman" panose="02020603050405020304" pitchFamily="18" charset="0"/>
              </a:rPr>
              <a:t>Šioje lentelėje pateikiamos statistinės paklaidos reikšmės, kurios priklauso nuo atsakymų pasiskirstymo procentais ir atsakiusiųjų skaičiaus. Ji naudojama rezultatų tikslumui įvertinti ir leidžia lengvai nustatyti, kokia yra surinktų duomenų patikimumo riba. Paklaidos reikšmė nurodo, kiek procentinių punktų jūsų gauti rezultatai gali skirtis nuo tikrosios populiacijos nuomonės, atsižvelgiant į respondentų skaičių ir atsakymų pasiskirstymą.</a:t>
            </a:r>
          </a:p>
          <a:p>
            <a:pPr indent="573088" algn="l"/>
            <a:r>
              <a:rPr lang="lt-LT" sz="1800" dirty="0">
                <a:solidFill>
                  <a:schemeClr val="accent6">
                    <a:lumMod val="75000"/>
                  </a:schemeClr>
                </a:solidFill>
                <a:cs typeface="Times New Roman" panose="02020603050405020304" pitchFamily="18" charset="0"/>
              </a:rPr>
              <a:t>Pavyzdžiui, jei apklausoje dalyvavo 400 respondentų ir 60% jų vertina situaciją gerai, o likę 40% – vidutiniškai ar blogai, ši situacija atitinka 60/40 proc. atsakymų pasiskirstymą. Lentelėje radus eilutę su šiuo pasiskirstymu ir stulpelį, kuriame nurodytas atsakiusiųjų skaičius (400), galima pamatyti paklaidos reikšmę, šiuo atveju - </a:t>
            </a:r>
            <a:r>
              <a:rPr lang="en-US" sz="1800" dirty="0">
                <a:solidFill>
                  <a:schemeClr val="accent6">
                    <a:lumMod val="75000"/>
                  </a:schemeClr>
                </a:solidFill>
                <a:cs typeface="Times New Roman" panose="02020603050405020304" pitchFamily="18" charset="0"/>
              </a:rPr>
              <a:t>4.75</a:t>
            </a:r>
            <a:r>
              <a:rPr lang="lt-LT" sz="1800" dirty="0">
                <a:solidFill>
                  <a:schemeClr val="accent6">
                    <a:lumMod val="75000"/>
                  </a:schemeClr>
                </a:solidFill>
                <a:cs typeface="Times New Roman" panose="02020603050405020304" pitchFamily="18" charset="0"/>
              </a:rPr>
              <a:t>. Tai reiškia, kad gautų rezultatų paklaida yra ±</a:t>
            </a:r>
            <a:r>
              <a:rPr lang="en-US" sz="1800" dirty="0">
                <a:solidFill>
                  <a:schemeClr val="accent6">
                    <a:lumMod val="75000"/>
                  </a:schemeClr>
                </a:solidFill>
                <a:cs typeface="Times New Roman" panose="02020603050405020304" pitchFamily="18" charset="0"/>
              </a:rPr>
              <a:t>4.75</a:t>
            </a:r>
            <a:r>
              <a:rPr lang="lt-LT" sz="1800" dirty="0">
                <a:solidFill>
                  <a:schemeClr val="accent6">
                    <a:lumMod val="75000"/>
                  </a:schemeClr>
                </a:solidFill>
                <a:cs typeface="Times New Roman" panose="02020603050405020304" pitchFamily="18" charset="0"/>
              </a:rPr>
              <a:t> procentinio punkto, todėl tikrasis gerai vertinančių respondentų procentas populiacijoje gali svyruoti nuo 55.25% iki 64.75%. </a:t>
            </a:r>
          </a:p>
        </p:txBody>
      </p:sp>
    </p:spTree>
    <p:extLst>
      <p:ext uri="{BB962C8B-B14F-4D97-AF65-F5344CB8AC3E}">
        <p14:creationId xmlns:p14="http://schemas.microsoft.com/office/powerpoint/2010/main" val="2713406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veikslėlis 2">
            <a:extLst>
              <a:ext uri="{FF2B5EF4-FFF2-40B4-BE49-F238E27FC236}">
                <a16:creationId xmlns:a16="http://schemas.microsoft.com/office/drawing/2014/main" id="{84E5FB63-2E8F-65F0-303C-BA41D0EF5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858000" cy="6858000"/>
          </a:xfrm>
          <a:prstGeom prst="rect">
            <a:avLst/>
          </a:prstGeom>
        </p:spPr>
      </p:pic>
      <p:sp>
        <p:nvSpPr>
          <p:cNvPr id="5" name="TextBox 4">
            <a:extLst>
              <a:ext uri="{FF2B5EF4-FFF2-40B4-BE49-F238E27FC236}">
                <a16:creationId xmlns:a16="http://schemas.microsoft.com/office/drawing/2014/main" id="{8CDB556B-4675-40B6-A131-02C82CAEA5C1}"/>
              </a:ext>
            </a:extLst>
          </p:cNvPr>
          <p:cNvSpPr txBox="1"/>
          <p:nvPr/>
        </p:nvSpPr>
        <p:spPr>
          <a:xfrm>
            <a:off x="2313442" y="0"/>
            <a:ext cx="9797143" cy="6858000"/>
          </a:xfrm>
          <a:prstGeom prst="rect">
            <a:avLst/>
          </a:prstGeom>
          <a:gradFill flip="none" rotWithShape="1">
            <a:gsLst>
              <a:gs pos="0">
                <a:schemeClr val="accent1">
                  <a:lumMod val="8000"/>
                  <a:lumOff val="92000"/>
                  <a:alpha val="0"/>
                </a:schemeClr>
              </a:gs>
              <a:gs pos="39000">
                <a:schemeClr val="bg1"/>
              </a:gs>
              <a:gs pos="100000">
                <a:schemeClr val="bg1"/>
              </a:gs>
            </a:gsLst>
            <a:lin ang="0" scaled="1"/>
            <a:tileRect/>
          </a:gradFill>
        </p:spPr>
        <p:txBody>
          <a:bodyPr wrap="square" rtlCol="0">
            <a:spAutoFit/>
          </a:bodyPr>
          <a:lstStyle/>
          <a:p>
            <a:endParaRPr lang="lt-LT" dirty="0"/>
          </a:p>
        </p:txBody>
      </p:sp>
      <p:sp>
        <p:nvSpPr>
          <p:cNvPr id="2" name="TextBox 1">
            <a:extLst>
              <a:ext uri="{FF2B5EF4-FFF2-40B4-BE49-F238E27FC236}">
                <a16:creationId xmlns:a16="http://schemas.microsoft.com/office/drawing/2014/main" id="{1782749F-803D-7DFE-C3A8-7E40504334AB}"/>
              </a:ext>
            </a:extLst>
          </p:cNvPr>
          <p:cNvSpPr txBox="1"/>
          <p:nvPr/>
        </p:nvSpPr>
        <p:spPr>
          <a:xfrm>
            <a:off x="6343650" y="3136612"/>
            <a:ext cx="4970463" cy="584775"/>
          </a:xfrm>
          <a:prstGeom prst="rect">
            <a:avLst/>
          </a:prstGeom>
          <a:noFill/>
        </p:spPr>
        <p:txBody>
          <a:bodyPr wrap="square" rtlCol="0">
            <a:spAutoFit/>
          </a:bodyPr>
          <a:lstStyle/>
          <a:p>
            <a:r>
              <a:rPr lang="lt-LT" sz="3200" b="1" dirty="0">
                <a:solidFill>
                  <a:schemeClr val="accent6">
                    <a:lumMod val="75000"/>
                  </a:schemeClr>
                </a:solidFill>
                <a:latin typeface="+mj-lt"/>
                <a:cs typeface="Times New Roman" panose="02020603050405020304" pitchFamily="18" charset="0"/>
              </a:rPr>
              <a:t>TYRIMO REZULTATAI</a:t>
            </a:r>
          </a:p>
        </p:txBody>
      </p:sp>
    </p:spTree>
    <p:extLst>
      <p:ext uri="{BB962C8B-B14F-4D97-AF65-F5344CB8AC3E}">
        <p14:creationId xmlns:p14="http://schemas.microsoft.com/office/powerpoint/2010/main" val="2594423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5937" y="0"/>
            <a:ext cx="11268075" cy="944563"/>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SANTRAUKA (1)</a:t>
            </a:r>
          </a:p>
        </p:txBody>
      </p:sp>
      <p:sp>
        <p:nvSpPr>
          <p:cNvPr id="3" name="Subtitle 2"/>
          <p:cNvSpPr>
            <a:spLocks noGrp="1"/>
          </p:cNvSpPr>
          <p:nvPr>
            <p:ph type="subTitle" idx="1"/>
          </p:nvPr>
        </p:nvSpPr>
        <p:spPr>
          <a:xfrm>
            <a:off x="515937" y="1376363"/>
            <a:ext cx="11464253" cy="5105119"/>
          </a:xfrm>
        </p:spPr>
        <p:txBody>
          <a:bodyPr>
            <a:normAutofit lnSpcReduction="10000"/>
          </a:bodyPr>
          <a:lstStyle/>
          <a:p>
            <a:pPr indent="465138" algn="l"/>
            <a:r>
              <a:rPr lang="lt-LT" sz="1600" dirty="0">
                <a:solidFill>
                  <a:schemeClr val="accent6">
                    <a:lumMod val="75000"/>
                  </a:schemeClr>
                </a:solidFill>
              </a:rPr>
              <a:t>Kėdainių rajono savivaldybės užsakytas korupcijos tyrimas buvo vykdomas siekiant išanalizuoti korupcijos mastą, pagrindines problemas ir gyventojų požiūrį į skaidrumą rajone. Tyrimas vyko 2024 m. gruodžio mėnesį telefoninės apklausos metodu, kuriame dalyvavo 396 nuolatiniai Kėdainių rajono gyventojai.</a:t>
            </a:r>
          </a:p>
          <a:p>
            <a:pPr indent="465138" algn="l"/>
            <a:r>
              <a:rPr lang="lt-LT" sz="1600" dirty="0">
                <a:solidFill>
                  <a:schemeClr val="accent6">
                    <a:lumMod val="75000"/>
                  </a:schemeClr>
                </a:solidFill>
              </a:rPr>
              <a:t>Tyrimo duomenys rodo, kad pateikus respondentams 10 aktualiausių problemų, išskirtų nacionaliniame STT inicijuotame tyrime „Lietuvos korupcijos žemėlapis 2023/2024“, Kėdainių rajono savivaldybėje aktualiausios buvo didelės kainos ir infliacija (4 balai iš 5), sveikatos apsaugos problemos (3,8 balo) bei narkotikų vartojimas (3,7 balo). Korupcija užėmė 9 vietą ir jos aktualumas vidutiniškai buvo vertintas 3,4 balo iš 5. Lyginant su nacionaliniu tyrimu, Kėdainiuose korupcijos problemos aktualumas yra ženkliai mažesnis. Nacionaliniu mastu korupciją kaip labai rimtą problemą įvardijo 37% respondentų, o Kėdainiuose – tik 17%.</a:t>
            </a:r>
          </a:p>
          <a:p>
            <a:pPr indent="465138" algn="l"/>
            <a:r>
              <a:rPr lang="lt-LT" sz="1600" dirty="0">
                <a:solidFill>
                  <a:schemeClr val="accent6">
                    <a:lumMod val="75000"/>
                  </a:schemeClr>
                </a:solidFill>
              </a:rPr>
              <a:t>Labiausiai dėl korupcijos susirūpinę buvo 36–55 metų respondentai, iš kurių 25% nurodė korupciją kaip labai rimtą problemą. Tarp 18–35 metų amžiaus grupės šis rodiklis siekė 15%, o tarp 56 metų ir vyresnių – 10%. Dirbantys respondentai dažniau matė korupciją kaip rimtą problemą (19%) nei nedirbantys (15%).</a:t>
            </a:r>
          </a:p>
          <a:p>
            <a:pPr indent="465138" algn="l"/>
            <a:r>
              <a:rPr lang="lt-LT" sz="1600" dirty="0">
                <a:solidFill>
                  <a:schemeClr val="accent6">
                    <a:lumMod val="75000"/>
                  </a:schemeClr>
                </a:solidFill>
              </a:rPr>
              <a:t>Savivaldybės veiklos skaidrumas buvo vidutiniškai įvertintas 3,36 balo iš 5 ir buvo geriausiai vertinama iš keturių tirtų sričių. Mažiausiai skaidria matyta sveikatos apsauga, kurios skaidrumas vidutiniškai vertintas 2,94 balo iš 5. Jaunesni respondentai (18–35 metų) visų sričių skaidrumą vertino palankiau nei vyresni. Pozityvesni vertinimai taip pat buvo labiau būdingi moterims.</a:t>
            </a:r>
          </a:p>
          <a:p>
            <a:pPr indent="465138" algn="l"/>
            <a:r>
              <a:rPr lang="lt-LT" altLang="en-US" sz="1600" dirty="0">
                <a:solidFill>
                  <a:schemeClr val="accent6">
                    <a:lumMod val="75000"/>
                  </a:schemeClr>
                </a:solidFill>
              </a:rPr>
              <a:t>Pateikus respondentams atvirą klausimą apie tai, kokios, jų </a:t>
            </a:r>
            <a:r>
              <a:rPr lang="lt-LT" altLang="en-US" sz="1600">
                <a:solidFill>
                  <a:schemeClr val="accent6">
                    <a:lumMod val="75000"/>
                  </a:schemeClr>
                </a:solidFill>
              </a:rPr>
              <a:t>nuomone, </a:t>
            </a:r>
            <a:r>
              <a:rPr lang="lt-LT" altLang="en-US" sz="1600" dirty="0">
                <a:solidFill>
                  <a:schemeClr val="accent6">
                    <a:lumMod val="75000"/>
                  </a:schemeClr>
                </a:solidFill>
              </a:rPr>
              <a:t>įstaigos ar institucijos Kėdainių rajono savivaldybėje yra labiausiai korumpuotos, net 67% tarp 156 atsakiusiųjų įvardijo medicinos įstaigas. Kitos dažniau minėtos įstaigos buvo savivaldybė (24%), policija (13%) ir teisėsaugos institucijos (12%).</a:t>
            </a:r>
          </a:p>
          <a:p>
            <a:pPr indent="465138" algn="l"/>
            <a:r>
              <a:rPr lang="lt-LT" sz="1600" dirty="0">
                <a:solidFill>
                  <a:schemeClr val="accent6">
                    <a:lumMod val="75000"/>
                  </a:schemeClr>
                </a:solidFill>
              </a:rPr>
              <a:t>Korupcijos masto pokyčiai per pastaruosius 12 mėnesių buvo vertinami nevienodai. 13,6% apklaustųjų teigė, kad korupcijos mastai labai arba šiek tiek išaugo, tačiau 20,2% manė priešingai – kad jie sumažėjo. Lyginant su „Lietuvos korupcijos žemėlapiu 2023/2024“, Kėdainiuose korupcijos masto pokytis buvo vertinamas ženkliai geriau: nacionaliniame tyrime 25% respondentų teigė, kad korupcija išaugo. Be to, jaunesni respondentai (18–35 metų) dažniau teigė, kad korupcijos mastai išaugo (17%), o vyresni (56 metų ir vyresni) dažniau pastebėjo jų mažėjimą (28%).</a:t>
            </a:r>
          </a:p>
        </p:txBody>
      </p:sp>
      <p:sp>
        <p:nvSpPr>
          <p:cNvPr id="7" name="Slide Number Placeholder 3">
            <a:extLst>
              <a:ext uri="{FF2B5EF4-FFF2-40B4-BE49-F238E27FC236}">
                <a16:creationId xmlns:a16="http://schemas.microsoft.com/office/drawing/2014/main" id="{FAF8F08B-062E-C5D1-F58E-0ADB724E442D}"/>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6</a:t>
            </a:fld>
            <a:endParaRPr lang="lt-LT"/>
          </a:p>
        </p:txBody>
      </p:sp>
    </p:spTree>
    <p:extLst>
      <p:ext uri="{BB962C8B-B14F-4D97-AF65-F5344CB8AC3E}">
        <p14:creationId xmlns:p14="http://schemas.microsoft.com/office/powerpoint/2010/main" val="166663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6C261-3C51-6DDC-7CAB-30C107389A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B3FB67-C272-94FC-1844-AF18D4AB9053}"/>
              </a:ext>
            </a:extLst>
          </p:cNvPr>
          <p:cNvSpPr>
            <a:spLocks noGrp="1"/>
          </p:cNvSpPr>
          <p:nvPr>
            <p:ph type="ctrTitle"/>
          </p:nvPr>
        </p:nvSpPr>
        <p:spPr>
          <a:xfrm>
            <a:off x="515937" y="0"/>
            <a:ext cx="11268075" cy="944563"/>
          </a:xfrm>
        </p:spPr>
        <p:txBody>
          <a:bodyPr>
            <a:normAutofit/>
          </a:bodyPr>
          <a:lstStyle/>
          <a:p>
            <a:pPr algn="l"/>
            <a:r>
              <a:rPr lang="lt-LT" sz="3200">
                <a:solidFill>
                  <a:schemeClr val="accent6">
                    <a:lumMod val="75000"/>
                  </a:schemeClr>
                </a:solidFill>
                <a:latin typeface="+mn-lt"/>
                <a:cs typeface="Times New Roman" panose="02020603050405020304" pitchFamily="18" charset="0"/>
              </a:rPr>
              <a:t>SANTRAUKA (2)</a:t>
            </a:r>
            <a:endParaRPr lang="lt-LT" sz="3200" dirty="0">
              <a:solidFill>
                <a:schemeClr val="accent6">
                  <a:lumMod val="75000"/>
                </a:schemeClr>
              </a:solidFill>
              <a:latin typeface="+mn-lt"/>
              <a:cs typeface="Times New Roman" panose="02020603050405020304" pitchFamily="18" charset="0"/>
            </a:endParaRPr>
          </a:p>
        </p:txBody>
      </p:sp>
      <p:sp>
        <p:nvSpPr>
          <p:cNvPr id="3" name="Subtitle 2">
            <a:extLst>
              <a:ext uri="{FF2B5EF4-FFF2-40B4-BE49-F238E27FC236}">
                <a16:creationId xmlns:a16="http://schemas.microsoft.com/office/drawing/2014/main" id="{80165CAF-926E-7992-ABF8-D6578F0F1DFD}"/>
              </a:ext>
            </a:extLst>
          </p:cNvPr>
          <p:cNvSpPr>
            <a:spLocks noGrp="1"/>
          </p:cNvSpPr>
          <p:nvPr>
            <p:ph type="subTitle" idx="1"/>
          </p:nvPr>
        </p:nvSpPr>
        <p:spPr>
          <a:xfrm>
            <a:off x="515937" y="1376363"/>
            <a:ext cx="11155132" cy="5105119"/>
          </a:xfrm>
        </p:spPr>
        <p:txBody>
          <a:bodyPr>
            <a:normAutofit/>
          </a:bodyPr>
          <a:lstStyle/>
          <a:p>
            <a:pPr indent="465138" algn="l"/>
            <a:r>
              <a:rPr lang="lt-LT" sz="1600" dirty="0">
                <a:solidFill>
                  <a:schemeClr val="accent6">
                    <a:lumMod val="75000"/>
                  </a:schemeClr>
                </a:solidFill>
              </a:rPr>
              <a:t>Kalbant apie labiausiai paplitusias korupcijos formas, dažniausiai buvo įvardijami sprendimų priėmimo vilkinimas ir nepotizmas. 52% respondentų sprendimų vilkinimą laikė „labai paplitusiu“ arba „paplitusiu“, o nepotizmą – 51%. Nepotizmo rodiklis Kėdainiuose buvo ženkliai mažesnis nei nacionaliniame tyrime, kur šį reiškinį „labai paplitusiu“ arba „paplitusiu“ laikė 73%. Įdomu tai, kad sprendimų vilkinimas, kaip dažniausiai įvardyta korupcijos forma Kėdainiuose, nacionaliniame tyrime buvo rečiau minimas.</a:t>
            </a:r>
          </a:p>
          <a:p>
            <a:pPr indent="465138" algn="l"/>
            <a:r>
              <a:rPr lang="lt-LT" sz="1600" dirty="0">
                <a:solidFill>
                  <a:schemeClr val="accent6">
                    <a:lumMod val="75000"/>
                  </a:schemeClr>
                </a:solidFill>
              </a:rPr>
              <a:t>Analizuojant nuostatas dėl kyšių, 54,8% respondentų Kėdainiuose manė, kad kyšio davimas gali padėti spręsti problemas. Šis rodiklis mažesnis nei nacionaliniame tyrime (65%). Vyresni respondentai (56 metų ir vyresni) dažniau sutiko su tokia nuostata (58%) nei jaunesni (52% tarp 36–55 metų ir 54% tarp 18–35 metų respondentų). Vyrai (59%) ir nedirbantys asmenys (59%) taip pat buvo labiau linkę manyti, kad kyšis gali padėti spręsti problemas, nei moterys (51%) ir dirbantieji (50%).</a:t>
            </a:r>
          </a:p>
          <a:p>
            <a:pPr indent="465138" algn="l"/>
            <a:r>
              <a:rPr lang="lt-LT" sz="1600" dirty="0">
                <a:solidFill>
                  <a:schemeClr val="accent6">
                    <a:lumMod val="75000"/>
                  </a:schemeClr>
                </a:solidFill>
              </a:rPr>
              <a:t>Pozityviai nuteikia tai, kad 57,3% respondentų teigė, jog kyšio tikrai neduotų, lyginant su 40% nacionalinio tyrimo dalyvių. Per pastaruosius 12 mėnesių kyšį davė tik 2,3% Kėdainių gyventojų, palyginti su 9% nacionaliniame tyrime. Daugiausia kyšį davusiųjų buvo tarp 36–55 metų respondentų (5%), o tarp 18–35 metų amžiaus grupės tokių nebuvo.</a:t>
            </a:r>
          </a:p>
          <a:p>
            <a:pPr indent="465138" algn="l"/>
            <a:r>
              <a:rPr lang="lt-LT" sz="1600" dirty="0">
                <a:solidFill>
                  <a:schemeClr val="accent6">
                    <a:lumMod val="75000"/>
                  </a:schemeClr>
                </a:solidFill>
              </a:rPr>
              <a:t>Vis dėlto tik trečdalis respondentų nurodė, kad praneštų apie korupcijos atvejį. Didžioji dalis (apie 67%) dėl įvairių priežasčių nepraneštų. Nacionaliniame tyrime tik 13% teigė, kad tikrai praneštų apie korupciją.</a:t>
            </a:r>
          </a:p>
          <a:p>
            <a:pPr indent="465138" algn="l"/>
            <a:r>
              <a:rPr lang="lt-LT" sz="1600" dirty="0">
                <a:solidFill>
                  <a:schemeClr val="accent6">
                    <a:lumMod val="75000"/>
                  </a:schemeClr>
                </a:solidFill>
              </a:rPr>
              <a:t>Apibendrinant, tyrimas atskleidė, kad Kėdainių rajone egzistuoja skaidrumo ir korupcijos problemų, tačiau situacija daugeliu aspektų yra geresnė nei visoje Lietuvoje. Korupcijos mastai mažesni, savivaldybės veiklos skaidrumas vertinamas geriau, o požiūris į kyšininkavimą yra griežtesnis.</a:t>
            </a:r>
          </a:p>
        </p:txBody>
      </p:sp>
      <p:sp>
        <p:nvSpPr>
          <p:cNvPr id="7" name="Slide Number Placeholder 3">
            <a:extLst>
              <a:ext uri="{FF2B5EF4-FFF2-40B4-BE49-F238E27FC236}">
                <a16:creationId xmlns:a16="http://schemas.microsoft.com/office/drawing/2014/main" id="{FFAAEEBF-E386-9F0C-8048-5FDF7670907B}"/>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7</a:t>
            </a:fld>
            <a:endParaRPr lang="lt-LT"/>
          </a:p>
        </p:txBody>
      </p:sp>
    </p:spTree>
    <p:extLst>
      <p:ext uri="{BB962C8B-B14F-4D97-AF65-F5344CB8AC3E}">
        <p14:creationId xmlns:p14="http://schemas.microsoft.com/office/powerpoint/2010/main" val="645860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aveikslėlis 2">
            <a:extLst>
              <a:ext uri="{FF2B5EF4-FFF2-40B4-BE49-F238E27FC236}">
                <a16:creationId xmlns:a16="http://schemas.microsoft.com/office/drawing/2014/main" id="{168ACE8C-767D-0DD8-586C-095B00E0D1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1752" y="0"/>
            <a:ext cx="6858000" cy="6858000"/>
          </a:xfrm>
          <a:prstGeom prst="rect">
            <a:avLst/>
          </a:prstGeom>
        </p:spPr>
      </p:pic>
      <p:sp>
        <p:nvSpPr>
          <p:cNvPr id="5" name="TextBox 4">
            <a:extLst>
              <a:ext uri="{FF2B5EF4-FFF2-40B4-BE49-F238E27FC236}">
                <a16:creationId xmlns:a16="http://schemas.microsoft.com/office/drawing/2014/main" id="{8CDB556B-4675-40B6-A131-02C82CAEA5C1}"/>
              </a:ext>
            </a:extLst>
          </p:cNvPr>
          <p:cNvSpPr txBox="1"/>
          <p:nvPr/>
        </p:nvSpPr>
        <p:spPr>
          <a:xfrm rot="10800000">
            <a:off x="0" y="0"/>
            <a:ext cx="9797143" cy="6858000"/>
          </a:xfrm>
          <a:prstGeom prst="rect">
            <a:avLst/>
          </a:prstGeom>
          <a:gradFill flip="none" rotWithShape="1">
            <a:gsLst>
              <a:gs pos="0">
                <a:schemeClr val="accent1">
                  <a:lumMod val="8000"/>
                  <a:lumOff val="92000"/>
                  <a:alpha val="0"/>
                </a:schemeClr>
              </a:gs>
              <a:gs pos="39000">
                <a:schemeClr val="bg1"/>
              </a:gs>
              <a:gs pos="100000">
                <a:schemeClr val="bg1"/>
              </a:gs>
            </a:gsLst>
            <a:lin ang="0" scaled="1"/>
            <a:tileRect/>
          </a:gradFill>
        </p:spPr>
        <p:txBody>
          <a:bodyPr wrap="square" rtlCol="0">
            <a:spAutoFit/>
          </a:bodyPr>
          <a:lstStyle/>
          <a:p>
            <a:endParaRPr lang="lt-LT" dirty="0"/>
          </a:p>
        </p:txBody>
      </p:sp>
      <p:sp>
        <p:nvSpPr>
          <p:cNvPr id="2" name="TextBox 1">
            <a:extLst>
              <a:ext uri="{FF2B5EF4-FFF2-40B4-BE49-F238E27FC236}">
                <a16:creationId xmlns:a16="http://schemas.microsoft.com/office/drawing/2014/main" id="{1782749F-803D-7DFE-C3A8-7E40504334AB}"/>
              </a:ext>
            </a:extLst>
          </p:cNvPr>
          <p:cNvSpPr txBox="1"/>
          <p:nvPr/>
        </p:nvSpPr>
        <p:spPr>
          <a:xfrm>
            <a:off x="886408" y="3136612"/>
            <a:ext cx="4068147" cy="1077218"/>
          </a:xfrm>
          <a:prstGeom prst="rect">
            <a:avLst/>
          </a:prstGeom>
          <a:noFill/>
        </p:spPr>
        <p:txBody>
          <a:bodyPr wrap="square" rtlCol="0">
            <a:spAutoFit/>
          </a:bodyPr>
          <a:lstStyle/>
          <a:p>
            <a:pPr algn="r"/>
            <a:r>
              <a:rPr lang="en-US" sz="3200" dirty="0">
                <a:solidFill>
                  <a:schemeClr val="accent6">
                    <a:lumMod val="75000"/>
                  </a:schemeClr>
                </a:solidFill>
                <a:latin typeface="+mn-lt"/>
                <a:cs typeface="Times New Roman" panose="02020603050405020304" pitchFamily="18" charset="0"/>
              </a:rPr>
              <a:t>AP</a:t>
            </a:r>
            <a:r>
              <a:rPr lang="lt-LT" sz="3200" dirty="0">
                <a:solidFill>
                  <a:schemeClr val="accent6">
                    <a:lumMod val="75000"/>
                  </a:schemeClr>
                </a:solidFill>
                <a:latin typeface="+mn-lt"/>
                <a:cs typeface="Times New Roman" panose="02020603050405020304" pitchFamily="18" charset="0"/>
              </a:rPr>
              <a:t>K</a:t>
            </a:r>
            <a:r>
              <a:rPr lang="en-US" sz="3200" dirty="0">
                <a:solidFill>
                  <a:schemeClr val="accent6">
                    <a:lumMod val="75000"/>
                  </a:schemeClr>
                </a:solidFill>
                <a:latin typeface="+mn-lt"/>
                <a:cs typeface="Times New Roman" panose="02020603050405020304" pitchFamily="18" charset="0"/>
              </a:rPr>
              <a:t>LAUST</a:t>
            </a:r>
            <a:r>
              <a:rPr lang="lt-LT" sz="3200" dirty="0">
                <a:solidFill>
                  <a:schemeClr val="accent6">
                    <a:lumMod val="75000"/>
                  </a:schemeClr>
                </a:solidFill>
                <a:latin typeface="+mn-lt"/>
                <a:cs typeface="Times New Roman" panose="02020603050405020304" pitchFamily="18" charset="0"/>
              </a:rPr>
              <a:t>ŲJŲ CHARAKTERISTIKOS</a:t>
            </a:r>
            <a:endParaRPr lang="lt-LT" sz="3200" b="1" dirty="0">
              <a:solidFill>
                <a:schemeClr val="accent6">
                  <a:lumMod val="75000"/>
                </a:schemeClr>
              </a:solidFill>
              <a:latin typeface="+mj-lt"/>
              <a:cs typeface="Times New Roman" panose="02020603050405020304" pitchFamily="18" charset="0"/>
            </a:endParaRPr>
          </a:p>
        </p:txBody>
      </p:sp>
    </p:spTree>
    <p:extLst>
      <p:ext uri="{BB962C8B-B14F-4D97-AF65-F5344CB8AC3E}">
        <p14:creationId xmlns:p14="http://schemas.microsoft.com/office/powerpoint/2010/main" val="3837496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5937" y="0"/>
            <a:ext cx="11268075" cy="944563"/>
          </a:xfrm>
        </p:spPr>
        <p:txBody>
          <a:bodyPr>
            <a:normAutofit/>
          </a:bodyPr>
          <a:lstStyle/>
          <a:p>
            <a:pPr algn="l"/>
            <a:r>
              <a:rPr lang="en-GB" sz="3200" dirty="0">
                <a:solidFill>
                  <a:schemeClr val="accent6">
                    <a:lumMod val="75000"/>
                  </a:schemeClr>
                </a:solidFill>
                <a:latin typeface="+mn-lt"/>
                <a:cs typeface="Times New Roman" panose="02020603050405020304" pitchFamily="18" charset="0"/>
              </a:rPr>
              <a:t>APKLAUST</a:t>
            </a:r>
            <a:r>
              <a:rPr lang="lt-LT" sz="3200" dirty="0">
                <a:solidFill>
                  <a:schemeClr val="accent6">
                    <a:lumMod val="75000"/>
                  </a:schemeClr>
                </a:solidFill>
                <a:latin typeface="+mn-lt"/>
                <a:cs typeface="Times New Roman" panose="02020603050405020304" pitchFamily="18" charset="0"/>
              </a:rPr>
              <a:t>ŲJŲ CHARAKTERISTIKOS</a:t>
            </a:r>
          </a:p>
        </p:txBody>
      </p:sp>
      <p:sp>
        <p:nvSpPr>
          <p:cNvPr id="8" name="Slide Number Placeholder 3">
            <a:extLst>
              <a:ext uri="{FF2B5EF4-FFF2-40B4-BE49-F238E27FC236}">
                <a16:creationId xmlns:a16="http://schemas.microsoft.com/office/drawing/2014/main" id="{2B52F616-A739-48D8-8D9E-F83C65EE1A3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9</a:t>
            </a:fld>
            <a:endParaRPr lang="lt-LT"/>
          </a:p>
        </p:txBody>
      </p:sp>
      <p:graphicFrame>
        <p:nvGraphicFramePr>
          <p:cNvPr id="5" name="Chart 4">
            <a:extLst>
              <a:ext uri="{FF2B5EF4-FFF2-40B4-BE49-F238E27FC236}">
                <a16:creationId xmlns:a16="http://schemas.microsoft.com/office/drawing/2014/main" id="{3733919B-0885-50E8-4305-4116FD6DEA4B}"/>
              </a:ext>
            </a:extLst>
          </p:cNvPr>
          <p:cNvGraphicFramePr/>
          <p:nvPr>
            <p:extLst>
              <p:ext uri="{D42A27DB-BD31-4B8C-83A1-F6EECF244321}">
                <p14:modId xmlns:p14="http://schemas.microsoft.com/office/powerpoint/2010/main" val="375352669"/>
              </p:ext>
            </p:extLst>
          </p:nvPr>
        </p:nvGraphicFramePr>
        <p:xfrm>
          <a:off x="4267200" y="1257300"/>
          <a:ext cx="3695700" cy="4800600"/>
        </p:xfrm>
        <a:graphic>
          <a:graphicData uri="http://schemas.openxmlformats.org/drawingml/2006/chart">
            <c:chart xmlns:c="http://schemas.openxmlformats.org/drawingml/2006/chart" xmlns:r="http://schemas.openxmlformats.org/officeDocument/2006/relationships" r:id="rId2"/>
          </a:graphicData>
        </a:graphic>
      </p:graphicFrame>
      <p:sp>
        <p:nvSpPr>
          <p:cNvPr id="4" name="Subtitle 2">
            <a:extLst>
              <a:ext uri="{FF2B5EF4-FFF2-40B4-BE49-F238E27FC236}">
                <a16:creationId xmlns:a16="http://schemas.microsoft.com/office/drawing/2014/main" id="{736B566E-45A2-76A0-5E59-0D6C102E09A2}"/>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esate nuolatinis Kėdainių raj. sav. gyventojas?; Jūsų amžius?; Lytis?; </a:t>
            </a: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396; 396;</a:t>
            </a:r>
          </a:p>
        </p:txBody>
      </p:sp>
      <p:graphicFrame>
        <p:nvGraphicFramePr>
          <p:cNvPr id="6" name="Chart 5">
            <a:extLst>
              <a:ext uri="{FF2B5EF4-FFF2-40B4-BE49-F238E27FC236}">
                <a16:creationId xmlns:a16="http://schemas.microsoft.com/office/drawing/2014/main" id="{351C2D46-A507-3BDF-1D87-E5E619F55A20}"/>
              </a:ext>
            </a:extLst>
          </p:cNvPr>
          <p:cNvGraphicFramePr/>
          <p:nvPr>
            <p:extLst>
              <p:ext uri="{D42A27DB-BD31-4B8C-83A1-F6EECF244321}">
                <p14:modId xmlns:p14="http://schemas.microsoft.com/office/powerpoint/2010/main" val="3755473680"/>
              </p:ext>
            </p:extLst>
          </p:nvPr>
        </p:nvGraphicFramePr>
        <p:xfrm>
          <a:off x="7962900" y="1257300"/>
          <a:ext cx="3800578" cy="4800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Chart 2">
            <a:extLst>
              <a:ext uri="{FF2B5EF4-FFF2-40B4-BE49-F238E27FC236}">
                <a16:creationId xmlns:a16="http://schemas.microsoft.com/office/drawing/2014/main" id="{CB3ADE7D-F1A6-9D9B-2A83-EDF31836F8D8}"/>
              </a:ext>
            </a:extLst>
          </p:cNvPr>
          <p:cNvGraphicFramePr/>
          <p:nvPr>
            <p:extLst>
              <p:ext uri="{D42A27DB-BD31-4B8C-83A1-F6EECF244321}">
                <p14:modId xmlns:p14="http://schemas.microsoft.com/office/powerpoint/2010/main" val="2822498322"/>
              </p:ext>
            </p:extLst>
          </p:nvPr>
        </p:nvGraphicFramePr>
        <p:xfrm>
          <a:off x="571888" y="1255791"/>
          <a:ext cx="3695700" cy="480060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8475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65D33-51A0-9D21-A0FF-54B0BD278A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772AD9-3563-2344-D1FE-3D926A3D4EBD}"/>
              </a:ext>
            </a:extLst>
          </p:cNvPr>
          <p:cNvSpPr>
            <a:spLocks noGrp="1"/>
          </p:cNvSpPr>
          <p:nvPr>
            <p:ph type="ctrTitle"/>
          </p:nvPr>
        </p:nvSpPr>
        <p:spPr>
          <a:xfrm>
            <a:off x="515937" y="0"/>
            <a:ext cx="11268075" cy="944563"/>
          </a:xfrm>
        </p:spPr>
        <p:txBody>
          <a:bodyPr>
            <a:normAutofit/>
          </a:bodyPr>
          <a:lstStyle/>
          <a:p>
            <a:pPr algn="l"/>
            <a:r>
              <a:rPr lang="en-GB" sz="3200" dirty="0">
                <a:solidFill>
                  <a:schemeClr val="accent6">
                    <a:lumMod val="75000"/>
                  </a:schemeClr>
                </a:solidFill>
                <a:latin typeface="+mn-lt"/>
                <a:cs typeface="Times New Roman" panose="02020603050405020304" pitchFamily="18" charset="0"/>
              </a:rPr>
              <a:t>APKLAUST</a:t>
            </a:r>
            <a:r>
              <a:rPr lang="lt-LT" sz="3200" dirty="0">
                <a:solidFill>
                  <a:schemeClr val="accent6">
                    <a:lumMod val="75000"/>
                  </a:schemeClr>
                </a:solidFill>
                <a:latin typeface="+mn-lt"/>
                <a:cs typeface="Times New Roman" panose="02020603050405020304" pitchFamily="18" charset="0"/>
              </a:rPr>
              <a:t>ŲJŲ CHARAKTERISTIKOS</a:t>
            </a:r>
          </a:p>
        </p:txBody>
      </p:sp>
      <p:sp>
        <p:nvSpPr>
          <p:cNvPr id="8" name="Slide Number Placeholder 3">
            <a:extLst>
              <a:ext uri="{FF2B5EF4-FFF2-40B4-BE49-F238E27FC236}">
                <a16:creationId xmlns:a16="http://schemas.microsoft.com/office/drawing/2014/main" id="{753B0155-4C80-27ED-D6F4-298C4BCED241}"/>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10</a:t>
            </a:fld>
            <a:endParaRPr lang="lt-LT"/>
          </a:p>
        </p:txBody>
      </p:sp>
      <p:graphicFrame>
        <p:nvGraphicFramePr>
          <p:cNvPr id="5" name="Chart 4">
            <a:extLst>
              <a:ext uri="{FF2B5EF4-FFF2-40B4-BE49-F238E27FC236}">
                <a16:creationId xmlns:a16="http://schemas.microsoft.com/office/drawing/2014/main" id="{D8C65CD7-A8C0-BE35-A408-90590F99464D}"/>
              </a:ext>
            </a:extLst>
          </p:cNvPr>
          <p:cNvGraphicFramePr/>
          <p:nvPr>
            <p:extLst>
              <p:ext uri="{D42A27DB-BD31-4B8C-83A1-F6EECF244321}">
                <p14:modId xmlns:p14="http://schemas.microsoft.com/office/powerpoint/2010/main" val="3421151648"/>
              </p:ext>
            </p:extLst>
          </p:nvPr>
        </p:nvGraphicFramePr>
        <p:xfrm>
          <a:off x="408207" y="1257300"/>
          <a:ext cx="5687793" cy="4800600"/>
        </p:xfrm>
        <a:graphic>
          <a:graphicData uri="http://schemas.openxmlformats.org/drawingml/2006/chart">
            <c:chart xmlns:c="http://schemas.openxmlformats.org/drawingml/2006/chart" xmlns:r="http://schemas.openxmlformats.org/officeDocument/2006/relationships" r:id="rId2"/>
          </a:graphicData>
        </a:graphic>
      </p:graphicFrame>
      <p:sp>
        <p:nvSpPr>
          <p:cNvPr id="4" name="Subtitle 2">
            <a:extLst>
              <a:ext uri="{FF2B5EF4-FFF2-40B4-BE49-F238E27FC236}">
                <a16:creationId xmlns:a16="http://schemas.microsoft.com/office/drawing/2014/main" id="{44B1C1BC-9A10-268C-3F1C-4C1C0236CC43}"/>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Koks yra Jūsų išsilavinimas?; Kuris iš šių teiginių geriausiai apibūdina jūsų dabartinę užimtumo situaciją?;</a:t>
            </a: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396;</a:t>
            </a:r>
            <a:endParaRPr lang="en-GB" sz="1200" dirty="0">
              <a:solidFill>
                <a:schemeClr val="accent6">
                  <a:lumMod val="75000"/>
                </a:schemeClr>
              </a:solidFill>
              <a:cs typeface="Times New Roman" panose="02020603050405020304" pitchFamily="18" charset="0"/>
            </a:endParaRPr>
          </a:p>
        </p:txBody>
      </p:sp>
      <p:graphicFrame>
        <p:nvGraphicFramePr>
          <p:cNvPr id="3" name="Chart 2">
            <a:extLst>
              <a:ext uri="{FF2B5EF4-FFF2-40B4-BE49-F238E27FC236}">
                <a16:creationId xmlns:a16="http://schemas.microsoft.com/office/drawing/2014/main" id="{CFD69E34-899B-E83D-C9A2-E187EBB15B3F}"/>
              </a:ext>
            </a:extLst>
          </p:cNvPr>
          <p:cNvGraphicFramePr/>
          <p:nvPr>
            <p:extLst>
              <p:ext uri="{D42A27DB-BD31-4B8C-83A1-F6EECF244321}">
                <p14:modId xmlns:p14="http://schemas.microsoft.com/office/powerpoint/2010/main" val="4278152170"/>
              </p:ext>
            </p:extLst>
          </p:nvPr>
        </p:nvGraphicFramePr>
        <p:xfrm>
          <a:off x="6101287" y="1257300"/>
          <a:ext cx="5671613" cy="48006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01983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veikslėlis 2">
            <a:extLst>
              <a:ext uri="{FF2B5EF4-FFF2-40B4-BE49-F238E27FC236}">
                <a16:creationId xmlns:a16="http://schemas.microsoft.com/office/drawing/2014/main" id="{F0F2D4CE-0669-63CC-FD12-8208575CCC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1752" y="0"/>
            <a:ext cx="6858000" cy="6858000"/>
          </a:xfrm>
          <a:prstGeom prst="rect">
            <a:avLst/>
          </a:prstGeom>
        </p:spPr>
      </p:pic>
      <p:sp>
        <p:nvSpPr>
          <p:cNvPr id="5" name="TextBox 4">
            <a:extLst>
              <a:ext uri="{FF2B5EF4-FFF2-40B4-BE49-F238E27FC236}">
                <a16:creationId xmlns:a16="http://schemas.microsoft.com/office/drawing/2014/main" id="{8CDB556B-4675-40B6-A131-02C82CAEA5C1}"/>
              </a:ext>
            </a:extLst>
          </p:cNvPr>
          <p:cNvSpPr txBox="1"/>
          <p:nvPr/>
        </p:nvSpPr>
        <p:spPr>
          <a:xfrm rot="10800000">
            <a:off x="0" y="-1"/>
            <a:ext cx="9797143" cy="6858000"/>
          </a:xfrm>
          <a:prstGeom prst="rect">
            <a:avLst/>
          </a:prstGeom>
          <a:gradFill flip="none" rotWithShape="1">
            <a:gsLst>
              <a:gs pos="0">
                <a:schemeClr val="accent1">
                  <a:lumMod val="8000"/>
                  <a:lumOff val="92000"/>
                  <a:alpha val="0"/>
                </a:schemeClr>
              </a:gs>
              <a:gs pos="39000">
                <a:schemeClr val="bg1"/>
              </a:gs>
              <a:gs pos="100000">
                <a:schemeClr val="bg1"/>
              </a:gs>
            </a:gsLst>
            <a:lin ang="0" scaled="1"/>
            <a:tileRect/>
          </a:gradFill>
        </p:spPr>
        <p:txBody>
          <a:bodyPr wrap="square" rtlCol="0">
            <a:spAutoFit/>
          </a:bodyPr>
          <a:lstStyle/>
          <a:p>
            <a:endParaRPr lang="lt-LT" dirty="0"/>
          </a:p>
        </p:txBody>
      </p:sp>
      <p:sp>
        <p:nvSpPr>
          <p:cNvPr id="2" name="TextBox 1">
            <a:extLst>
              <a:ext uri="{FF2B5EF4-FFF2-40B4-BE49-F238E27FC236}">
                <a16:creationId xmlns:a16="http://schemas.microsoft.com/office/drawing/2014/main" id="{1782749F-803D-7DFE-C3A8-7E40504334AB}"/>
              </a:ext>
            </a:extLst>
          </p:cNvPr>
          <p:cNvSpPr txBox="1"/>
          <p:nvPr/>
        </p:nvSpPr>
        <p:spPr>
          <a:xfrm>
            <a:off x="895739" y="3136612"/>
            <a:ext cx="4444611" cy="584775"/>
          </a:xfrm>
          <a:prstGeom prst="rect">
            <a:avLst/>
          </a:prstGeom>
          <a:noFill/>
        </p:spPr>
        <p:txBody>
          <a:bodyPr wrap="square" rtlCol="0">
            <a:spAutoFit/>
          </a:bodyPr>
          <a:lstStyle/>
          <a:p>
            <a:pPr algn="r"/>
            <a:r>
              <a:rPr lang="lt-LT" sz="3200" b="1" dirty="0">
                <a:solidFill>
                  <a:schemeClr val="accent6">
                    <a:lumMod val="75000"/>
                  </a:schemeClr>
                </a:solidFill>
                <a:latin typeface="+mj-lt"/>
                <a:cs typeface="Times New Roman" panose="02020603050405020304" pitchFamily="18" charset="0"/>
              </a:rPr>
              <a:t>TYRIMO REZULTATAI</a:t>
            </a:r>
          </a:p>
        </p:txBody>
      </p:sp>
    </p:spTree>
    <p:extLst>
      <p:ext uri="{BB962C8B-B14F-4D97-AF65-F5344CB8AC3E}">
        <p14:creationId xmlns:p14="http://schemas.microsoft.com/office/powerpoint/2010/main" val="37759808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7922B-147B-6D4E-7074-B142F68B34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FFCF4B-B98B-2416-9DE5-CC615A054B16}"/>
              </a:ext>
            </a:extLst>
          </p:cNvPr>
          <p:cNvSpPr>
            <a:spLocks noGrp="1"/>
          </p:cNvSpPr>
          <p:nvPr>
            <p:ph type="ctrTitle"/>
          </p:nvPr>
        </p:nvSpPr>
        <p:spPr>
          <a:xfrm>
            <a:off x="419100" y="0"/>
            <a:ext cx="11152215" cy="1064029"/>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AKTUALIAUSIOS KĖDAINIŲ RAJ. SAVIVALDYBĖS PROBLEMOS</a:t>
            </a:r>
          </a:p>
        </p:txBody>
      </p:sp>
      <p:sp>
        <p:nvSpPr>
          <p:cNvPr id="8" name="Slide Number Placeholder 3">
            <a:extLst>
              <a:ext uri="{FF2B5EF4-FFF2-40B4-BE49-F238E27FC236}">
                <a16:creationId xmlns:a16="http://schemas.microsoft.com/office/drawing/2014/main" id="{5EDFAC6F-2490-996C-EC7C-87B77E547B30}"/>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12</a:t>
            </a:fld>
            <a:endParaRPr lang="lt-LT"/>
          </a:p>
        </p:txBody>
      </p:sp>
      <p:sp>
        <p:nvSpPr>
          <p:cNvPr id="4" name="Subtitle 2">
            <a:extLst>
              <a:ext uri="{FF2B5EF4-FFF2-40B4-BE49-F238E27FC236}">
                <a16:creationId xmlns:a16="http://schemas.microsoft.com/office/drawing/2014/main" id="{E1A4ABE5-447C-826D-E4F3-CF795F5FEA0E}"/>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kiek rimta yra kiekviena iš šių problemų Kėdainių raj. savivaldybėje?;</a:t>
            </a: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a:t>
            </a:r>
          </a:p>
        </p:txBody>
      </p:sp>
      <p:graphicFrame>
        <p:nvGraphicFramePr>
          <p:cNvPr id="7" name="Chart 6">
            <a:extLst>
              <a:ext uri="{FF2B5EF4-FFF2-40B4-BE49-F238E27FC236}">
                <a16:creationId xmlns:a16="http://schemas.microsoft.com/office/drawing/2014/main" id="{437B9AD9-308E-8C70-B9D0-6866993FC924}"/>
              </a:ext>
            </a:extLst>
          </p:cNvPr>
          <p:cNvGraphicFramePr/>
          <p:nvPr>
            <p:extLst>
              <p:ext uri="{D42A27DB-BD31-4B8C-83A1-F6EECF244321}">
                <p14:modId xmlns:p14="http://schemas.microsoft.com/office/powerpoint/2010/main" val="342472224"/>
              </p:ext>
            </p:extLst>
          </p:nvPr>
        </p:nvGraphicFramePr>
        <p:xfrm>
          <a:off x="9410700" y="1447800"/>
          <a:ext cx="2628899" cy="4330141"/>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29F971B3-0A8C-1BB0-D504-ACCB401A1C87}"/>
              </a:ext>
            </a:extLst>
          </p:cNvPr>
          <p:cNvSpPr txBox="1"/>
          <p:nvPr/>
        </p:nvSpPr>
        <p:spPr>
          <a:xfrm>
            <a:off x="10164763" y="1799193"/>
            <a:ext cx="939681" cy="369332"/>
          </a:xfrm>
          <a:prstGeom prst="rect">
            <a:avLst/>
          </a:prstGeom>
          <a:noFill/>
        </p:spPr>
        <p:txBody>
          <a:bodyPr wrap="none" rtlCol="0">
            <a:spAutoFit/>
          </a:bodyPr>
          <a:lstStyle/>
          <a:p>
            <a:r>
              <a:rPr lang="lt-LT" i="1" dirty="0"/>
              <a:t>Vidurkis</a:t>
            </a:r>
          </a:p>
        </p:txBody>
      </p:sp>
      <p:graphicFrame>
        <p:nvGraphicFramePr>
          <p:cNvPr id="10" name="Chart 9">
            <a:extLst>
              <a:ext uri="{FF2B5EF4-FFF2-40B4-BE49-F238E27FC236}">
                <a16:creationId xmlns:a16="http://schemas.microsoft.com/office/drawing/2014/main" id="{BE514462-E73C-7A5F-A3A4-11C1C8BA4659}"/>
              </a:ext>
            </a:extLst>
          </p:cNvPr>
          <p:cNvGraphicFramePr/>
          <p:nvPr>
            <p:extLst>
              <p:ext uri="{D42A27DB-BD31-4B8C-83A1-F6EECF244321}">
                <p14:modId xmlns:p14="http://schemas.microsoft.com/office/powerpoint/2010/main" val="758441213"/>
              </p:ext>
            </p:extLst>
          </p:nvPr>
        </p:nvGraphicFramePr>
        <p:xfrm>
          <a:off x="224119" y="1461142"/>
          <a:ext cx="9186582" cy="430783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789899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B52F616-A739-48D8-8D9E-F83C65EE1A3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13</a:t>
            </a:fld>
            <a:endParaRPr lang="lt-LT"/>
          </a:p>
        </p:txBody>
      </p:sp>
      <p:sp>
        <p:nvSpPr>
          <p:cNvPr id="4" name="Subtitle 2">
            <a:extLst>
              <a:ext uri="{FF2B5EF4-FFF2-40B4-BE49-F238E27FC236}">
                <a16:creationId xmlns:a16="http://schemas.microsoft.com/office/drawing/2014/main" id="{736B566E-45A2-76A0-5E59-0D6C102E09A2}"/>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kiek rimta yra kiekviena iš šių problemų Kėdainių raj. savivaldybėje? Atsakymai „Labai rimta problema“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21008B38-6063-CE3B-DE6C-FBDCE15E4C8A}"/>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AKTUALIAUSIOS KĖDAINIŲ RAJ. SAVIVALDYBĖS IR LIETUVOS PROBLEMOS</a:t>
            </a:r>
          </a:p>
        </p:txBody>
      </p:sp>
      <p:graphicFrame>
        <p:nvGraphicFramePr>
          <p:cNvPr id="13" name="Chart 12">
            <a:extLst>
              <a:ext uri="{FF2B5EF4-FFF2-40B4-BE49-F238E27FC236}">
                <a16:creationId xmlns:a16="http://schemas.microsoft.com/office/drawing/2014/main" id="{A15220A5-5F63-D6E0-8C73-6A27C9DE604A}"/>
              </a:ext>
            </a:extLst>
          </p:cNvPr>
          <p:cNvGraphicFramePr/>
          <p:nvPr>
            <p:extLst>
              <p:ext uri="{D42A27DB-BD31-4B8C-83A1-F6EECF244321}">
                <p14:modId xmlns:p14="http://schemas.microsoft.com/office/powerpoint/2010/main" val="1436390723"/>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11033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9B957-16A3-B46C-50DF-1D27B4CA10E6}"/>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74570E5-A393-96FB-6FA0-F7AA244916FA}"/>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14</a:t>
            </a:fld>
            <a:endParaRPr lang="lt-LT"/>
          </a:p>
        </p:txBody>
      </p:sp>
      <p:sp>
        <p:nvSpPr>
          <p:cNvPr id="4" name="Subtitle 2">
            <a:extLst>
              <a:ext uri="{FF2B5EF4-FFF2-40B4-BE49-F238E27FC236}">
                <a16:creationId xmlns:a16="http://schemas.microsoft.com/office/drawing/2014/main" id="{571F6A6F-871B-A595-7B1A-5C11112AD206}"/>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kiek rimta yra kiekviena iš šių problemų Kėdainių raj. savivaldybėje? Atsakymai „Labai rimta problema“</a:t>
            </a:r>
            <a:r>
              <a:rPr lang="en-US" sz="1200" dirty="0">
                <a:solidFill>
                  <a:schemeClr val="accent6">
                    <a:lumMod val="75000"/>
                  </a:schemeClr>
                </a:solidFill>
                <a:cs typeface="Times New Roman" panose="02020603050405020304" pitchFamily="18" charset="0"/>
              </a:rPr>
              <a:t>;</a:t>
            </a:r>
            <a:endParaRPr lang="lt-LT"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E8CFE157-9A30-1CFD-FBE7-7ADBD59CB1CF}"/>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AKTUALIAUSIOS KĖDAINIŲ RAJ. SAVIVALDYBĖS PAGAL AMŽIAUS GRUPES</a:t>
            </a:r>
          </a:p>
        </p:txBody>
      </p:sp>
      <p:graphicFrame>
        <p:nvGraphicFramePr>
          <p:cNvPr id="13" name="Chart 12">
            <a:extLst>
              <a:ext uri="{FF2B5EF4-FFF2-40B4-BE49-F238E27FC236}">
                <a16:creationId xmlns:a16="http://schemas.microsoft.com/office/drawing/2014/main" id="{CF56055A-7C8F-3907-F85D-D88C18BFF09B}"/>
              </a:ext>
            </a:extLst>
          </p:cNvPr>
          <p:cNvGraphicFramePr/>
          <p:nvPr>
            <p:extLst>
              <p:ext uri="{D42A27DB-BD31-4B8C-83A1-F6EECF244321}">
                <p14:modId xmlns:p14="http://schemas.microsoft.com/office/powerpoint/2010/main" val="244167687"/>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28038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0BAE2-A33D-315A-75A7-819C64DFAF9B}"/>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82EEC615-FF84-782F-EF8C-B05B0FB5765A}"/>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15</a:t>
            </a:fld>
            <a:endParaRPr lang="lt-LT"/>
          </a:p>
        </p:txBody>
      </p:sp>
      <p:sp>
        <p:nvSpPr>
          <p:cNvPr id="4" name="Subtitle 2">
            <a:extLst>
              <a:ext uri="{FF2B5EF4-FFF2-40B4-BE49-F238E27FC236}">
                <a16:creationId xmlns:a16="http://schemas.microsoft.com/office/drawing/2014/main" id="{F592A30C-5CA2-31D8-3004-E19D6745194E}"/>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kiek rimta yra kiekviena iš šių problemų Kėdainių raj. savivaldybėje? Atsakymai „Labai rimta problema“</a:t>
            </a:r>
            <a:r>
              <a:rPr lang="en-US" sz="1200" dirty="0">
                <a:solidFill>
                  <a:schemeClr val="accent6">
                    <a:lumMod val="75000"/>
                  </a:schemeClr>
                </a:solidFill>
                <a:cs typeface="Times New Roman" panose="02020603050405020304" pitchFamily="18" charset="0"/>
              </a:rPr>
              <a:t>;</a:t>
            </a:r>
            <a:endParaRPr lang="lt-LT"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348529E4-3FE9-179F-FAA0-FDDEB4FD697B}"/>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AKTUALIAUSIOS KĖDAINIŲ RAJ. SAVIVALDYBĖS PAGAL LYTĮ</a:t>
            </a:r>
          </a:p>
        </p:txBody>
      </p:sp>
      <p:graphicFrame>
        <p:nvGraphicFramePr>
          <p:cNvPr id="13" name="Chart 12">
            <a:extLst>
              <a:ext uri="{FF2B5EF4-FFF2-40B4-BE49-F238E27FC236}">
                <a16:creationId xmlns:a16="http://schemas.microsoft.com/office/drawing/2014/main" id="{43E673E4-C99E-108E-5266-56362C1EBFCE}"/>
              </a:ext>
            </a:extLst>
          </p:cNvPr>
          <p:cNvGraphicFramePr/>
          <p:nvPr>
            <p:extLst>
              <p:ext uri="{D42A27DB-BD31-4B8C-83A1-F6EECF244321}">
                <p14:modId xmlns:p14="http://schemas.microsoft.com/office/powerpoint/2010/main" val="1345254937"/>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915703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44D69-FF98-DF73-2363-F4A8E6AC16A2}"/>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DFEB883A-03D2-BA43-37E9-1D8310FC51E5}"/>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16</a:t>
            </a:fld>
            <a:endParaRPr lang="lt-LT"/>
          </a:p>
        </p:txBody>
      </p:sp>
      <p:sp>
        <p:nvSpPr>
          <p:cNvPr id="4" name="Subtitle 2">
            <a:extLst>
              <a:ext uri="{FF2B5EF4-FFF2-40B4-BE49-F238E27FC236}">
                <a16:creationId xmlns:a16="http://schemas.microsoft.com/office/drawing/2014/main" id="{D839343B-1F08-499F-4CC7-D0BFAC2ACDD2}"/>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kiek rimta yra kiekviena iš šių problemų Kėdainių raj. savivaldybėje? Atsakymai „Labai rimta problema“</a:t>
            </a:r>
            <a:r>
              <a:rPr lang="en-US" sz="1200" dirty="0">
                <a:solidFill>
                  <a:schemeClr val="accent6">
                    <a:lumMod val="75000"/>
                  </a:schemeClr>
                </a:solidFill>
                <a:cs typeface="Times New Roman" panose="02020603050405020304" pitchFamily="18" charset="0"/>
              </a:rPr>
              <a:t>;</a:t>
            </a:r>
            <a:endParaRPr lang="lt-LT"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6E2F6BCA-3F99-8C9D-BE54-644D337F7C0A}"/>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AKTUALIAUSIOS KĖDAINIŲ RAJ. SAVIVALDYBĖS PAGAL DARBINĘ SITUACIJĄ</a:t>
            </a:r>
          </a:p>
        </p:txBody>
      </p:sp>
      <p:graphicFrame>
        <p:nvGraphicFramePr>
          <p:cNvPr id="13" name="Chart 12">
            <a:extLst>
              <a:ext uri="{FF2B5EF4-FFF2-40B4-BE49-F238E27FC236}">
                <a16:creationId xmlns:a16="http://schemas.microsoft.com/office/drawing/2014/main" id="{62881311-15FF-A5FA-C0B1-F8BB42FD068E}"/>
              </a:ext>
            </a:extLst>
          </p:cNvPr>
          <p:cNvGraphicFramePr/>
          <p:nvPr>
            <p:extLst>
              <p:ext uri="{D42A27DB-BD31-4B8C-83A1-F6EECF244321}">
                <p14:modId xmlns:p14="http://schemas.microsoft.com/office/powerpoint/2010/main" val="3132893323"/>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1462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38887-E6BC-4130-76DF-40A97A3D10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95F150-81F3-8063-7763-49513C0115D6}"/>
              </a:ext>
            </a:extLst>
          </p:cNvPr>
          <p:cNvSpPr>
            <a:spLocks noGrp="1"/>
          </p:cNvSpPr>
          <p:nvPr>
            <p:ph type="ctrTitle"/>
          </p:nvPr>
        </p:nvSpPr>
        <p:spPr>
          <a:xfrm>
            <a:off x="419100" y="0"/>
            <a:ext cx="11152215" cy="1064029"/>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VEIKLOS SKAIDRUMAS ĮVAIRIOSE SRITYSE KĖDAINIŲ RAJONO SAVIVALDYBĖJE</a:t>
            </a:r>
          </a:p>
        </p:txBody>
      </p:sp>
      <p:sp>
        <p:nvSpPr>
          <p:cNvPr id="8" name="Slide Number Placeholder 3">
            <a:extLst>
              <a:ext uri="{FF2B5EF4-FFF2-40B4-BE49-F238E27FC236}">
                <a16:creationId xmlns:a16="http://schemas.microsoft.com/office/drawing/2014/main" id="{DD1FE89C-B747-2DE0-E294-FF217F6C2B79}"/>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17</a:t>
            </a:fld>
            <a:endParaRPr lang="lt-LT"/>
          </a:p>
        </p:txBody>
      </p:sp>
      <p:sp>
        <p:nvSpPr>
          <p:cNvPr id="4" name="Subtitle 2">
            <a:extLst>
              <a:ext uri="{FF2B5EF4-FFF2-40B4-BE49-F238E27FC236}">
                <a16:creationId xmlns:a16="http://schemas.microsoft.com/office/drawing/2014/main" id="{52AE1A37-37C1-9429-F6F7-28A022629970}"/>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apie situaciją Kėdainių raj. savivaldybėje, jūsų nuomone kiek skaidriai vykdoma veikla šiose srityse. Įvertinkite 5 balų skalėje, kur 1 reiškia labai neskaidriai – 5 labai skaidriai;</a:t>
            </a: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a:t>
            </a:r>
          </a:p>
        </p:txBody>
      </p:sp>
      <p:graphicFrame>
        <p:nvGraphicFramePr>
          <p:cNvPr id="7" name="Chart 6">
            <a:extLst>
              <a:ext uri="{FF2B5EF4-FFF2-40B4-BE49-F238E27FC236}">
                <a16:creationId xmlns:a16="http://schemas.microsoft.com/office/drawing/2014/main" id="{2EE79DE2-4F93-F22F-2FE5-D80E6C438366}"/>
              </a:ext>
            </a:extLst>
          </p:cNvPr>
          <p:cNvGraphicFramePr/>
          <p:nvPr>
            <p:extLst>
              <p:ext uri="{D42A27DB-BD31-4B8C-83A1-F6EECF244321}">
                <p14:modId xmlns:p14="http://schemas.microsoft.com/office/powerpoint/2010/main" val="3966894573"/>
              </p:ext>
            </p:extLst>
          </p:nvPr>
        </p:nvGraphicFramePr>
        <p:xfrm>
          <a:off x="9410700" y="1447800"/>
          <a:ext cx="2628899" cy="4330141"/>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8">
            <a:extLst>
              <a:ext uri="{FF2B5EF4-FFF2-40B4-BE49-F238E27FC236}">
                <a16:creationId xmlns:a16="http://schemas.microsoft.com/office/drawing/2014/main" id="{0C08F22A-4DC4-7CD3-E6D6-EEDD7E0AB479}"/>
              </a:ext>
            </a:extLst>
          </p:cNvPr>
          <p:cNvSpPr txBox="1"/>
          <p:nvPr/>
        </p:nvSpPr>
        <p:spPr>
          <a:xfrm>
            <a:off x="10164763" y="1799193"/>
            <a:ext cx="939681" cy="369332"/>
          </a:xfrm>
          <a:prstGeom prst="rect">
            <a:avLst/>
          </a:prstGeom>
          <a:noFill/>
        </p:spPr>
        <p:txBody>
          <a:bodyPr wrap="none" rtlCol="0">
            <a:spAutoFit/>
          </a:bodyPr>
          <a:lstStyle/>
          <a:p>
            <a:r>
              <a:rPr lang="lt-LT" i="1" dirty="0"/>
              <a:t>Vidurkis</a:t>
            </a:r>
          </a:p>
        </p:txBody>
      </p:sp>
      <p:graphicFrame>
        <p:nvGraphicFramePr>
          <p:cNvPr id="10" name="Chart 9">
            <a:extLst>
              <a:ext uri="{FF2B5EF4-FFF2-40B4-BE49-F238E27FC236}">
                <a16:creationId xmlns:a16="http://schemas.microsoft.com/office/drawing/2014/main" id="{7092AC05-847B-DC69-B09D-41CE5F591752}"/>
              </a:ext>
            </a:extLst>
          </p:cNvPr>
          <p:cNvGraphicFramePr/>
          <p:nvPr>
            <p:extLst>
              <p:ext uri="{D42A27DB-BD31-4B8C-83A1-F6EECF244321}">
                <p14:modId xmlns:p14="http://schemas.microsoft.com/office/powerpoint/2010/main" val="3872267024"/>
              </p:ext>
            </p:extLst>
          </p:nvPr>
        </p:nvGraphicFramePr>
        <p:xfrm>
          <a:off x="224119" y="1461142"/>
          <a:ext cx="9186582" cy="430783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318399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0B7BB-1115-C3D3-40D2-75763DA50F85}"/>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08A1BB6A-565F-E7AA-C9BA-BA3875DC6100}"/>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18</a:t>
            </a:fld>
            <a:endParaRPr lang="lt-LT"/>
          </a:p>
        </p:txBody>
      </p:sp>
      <p:sp>
        <p:nvSpPr>
          <p:cNvPr id="4" name="Subtitle 2">
            <a:extLst>
              <a:ext uri="{FF2B5EF4-FFF2-40B4-BE49-F238E27FC236}">
                <a16:creationId xmlns:a16="http://schemas.microsoft.com/office/drawing/2014/main" id="{A73B6454-7B39-6486-8486-80EBCDBEF9DE}"/>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apie situaciją Kėdainių raj. savivaldybėje, jūsų nuomone kiek skaidriai vykdoma veikla šiose srityse. Įvertinkite 5 balų skalėje, kur 1 reiškia labai neskaidriai – 5 labai skaidriai;</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7715736B-EA8E-68DE-BF48-FC0385F20CC0}"/>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VEIKLOS SKAIDRUMAS ĮVAIRIOSE SRITYSE KĖDAINIŲ RAJONO SAVIVALDYBĖJE PAGAL AMŽIAUS GRUPES</a:t>
            </a:r>
          </a:p>
        </p:txBody>
      </p:sp>
      <p:graphicFrame>
        <p:nvGraphicFramePr>
          <p:cNvPr id="13" name="Chart 12">
            <a:extLst>
              <a:ext uri="{FF2B5EF4-FFF2-40B4-BE49-F238E27FC236}">
                <a16:creationId xmlns:a16="http://schemas.microsoft.com/office/drawing/2014/main" id="{4E7F78C2-D101-EA59-062E-23999A00B13A}"/>
              </a:ext>
            </a:extLst>
          </p:cNvPr>
          <p:cNvGraphicFramePr/>
          <p:nvPr>
            <p:extLst>
              <p:ext uri="{D42A27DB-BD31-4B8C-83A1-F6EECF244321}">
                <p14:modId xmlns:p14="http://schemas.microsoft.com/office/powerpoint/2010/main" val="739439637"/>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941804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68B9A-EF30-B002-9D2E-E78AC421A7B4}"/>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7388ECC7-DB9C-E39E-9C3C-54433E0AB016}"/>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19</a:t>
            </a:fld>
            <a:endParaRPr lang="lt-LT"/>
          </a:p>
        </p:txBody>
      </p:sp>
      <p:sp>
        <p:nvSpPr>
          <p:cNvPr id="4" name="Subtitle 2">
            <a:extLst>
              <a:ext uri="{FF2B5EF4-FFF2-40B4-BE49-F238E27FC236}">
                <a16:creationId xmlns:a16="http://schemas.microsoft.com/office/drawing/2014/main" id="{08ACB57A-1EB9-0004-24A8-B4CDD4D52ABB}"/>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apie situaciją Kėdainių raj. savivaldybėje, jūsų nuomone kiek skaidriai vykdoma veikla šiose srityse. Įvertinkite 5 balų skalėje, kur 1 reiškia labai neskaidriai – 5 labai skaidriai;</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F0EEDE0B-CF60-2699-D690-9121698CF2DE}"/>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VEIKLOS SKAIDRUMAS ĮVAIRIOSE SRITYSE KĖDAINIŲ RAJONO SAVIVALDYBĖJE PAGAL LYTĮ</a:t>
            </a:r>
          </a:p>
        </p:txBody>
      </p:sp>
      <p:graphicFrame>
        <p:nvGraphicFramePr>
          <p:cNvPr id="2" name="Chart 1">
            <a:extLst>
              <a:ext uri="{FF2B5EF4-FFF2-40B4-BE49-F238E27FC236}">
                <a16:creationId xmlns:a16="http://schemas.microsoft.com/office/drawing/2014/main" id="{F8FA011F-32A7-4C7D-0A42-C2CF33A49CA6}"/>
              </a:ext>
            </a:extLst>
          </p:cNvPr>
          <p:cNvGraphicFramePr/>
          <p:nvPr>
            <p:extLst>
              <p:ext uri="{D42A27DB-BD31-4B8C-83A1-F6EECF244321}">
                <p14:modId xmlns:p14="http://schemas.microsoft.com/office/powerpoint/2010/main" val="3530989222"/>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137249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F00AB-9E62-55F4-5A69-DA660CF5C574}"/>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8BF7719C-1D6A-97EF-03C2-B8B25E4D4BC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20</a:t>
            </a:fld>
            <a:endParaRPr lang="lt-LT"/>
          </a:p>
        </p:txBody>
      </p:sp>
      <p:sp>
        <p:nvSpPr>
          <p:cNvPr id="4" name="Subtitle 2">
            <a:extLst>
              <a:ext uri="{FF2B5EF4-FFF2-40B4-BE49-F238E27FC236}">
                <a16:creationId xmlns:a16="http://schemas.microsoft.com/office/drawing/2014/main" id="{10881AC9-09F7-8D88-7553-FFBAA28B3E77}"/>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apie situaciją Kėdainių raj. savivaldybėje, jūsų nuomone kiek skaidriai vykdoma veikla šiose srityse. Įvertinkite 5 balų skalėje, kur 1 reiškia labai neskaidriai – 5 labai skaidriai;</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F7291767-3BE9-05D6-2758-B70C019C2CCE}"/>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VEIKLOS SKAIDRUMAS ĮVAIRIOSE SRITYSE KĖDAINIŲ RAJONO SAVIVALDYBĖJE PAGAL DARBINĘ SITUACIJĄ</a:t>
            </a:r>
          </a:p>
        </p:txBody>
      </p:sp>
      <p:graphicFrame>
        <p:nvGraphicFramePr>
          <p:cNvPr id="2" name="Chart 1">
            <a:extLst>
              <a:ext uri="{FF2B5EF4-FFF2-40B4-BE49-F238E27FC236}">
                <a16:creationId xmlns:a16="http://schemas.microsoft.com/office/drawing/2014/main" id="{42CE4826-F686-25D9-7326-CC46F5BD5E78}"/>
              </a:ext>
            </a:extLst>
          </p:cNvPr>
          <p:cNvGraphicFramePr/>
          <p:nvPr>
            <p:extLst>
              <p:ext uri="{D42A27DB-BD31-4B8C-83A1-F6EECF244321}">
                <p14:modId xmlns:p14="http://schemas.microsoft.com/office/powerpoint/2010/main" val="2104954761"/>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113684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2E6EB-3A2C-DA8A-7972-5987EBFF34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884006-FF2F-AEDA-4B4E-4EAD56C99EF7}"/>
              </a:ext>
            </a:extLst>
          </p:cNvPr>
          <p:cNvSpPr>
            <a:spLocks noGrp="1"/>
          </p:cNvSpPr>
          <p:nvPr>
            <p:ph type="ctrTitle"/>
          </p:nvPr>
        </p:nvSpPr>
        <p:spPr>
          <a:xfrm>
            <a:off x="419100" y="0"/>
            <a:ext cx="11152215" cy="1064029"/>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LABIAUSIAI KORUMPUOTOS KĖDAINIŲ RAJ. SAVIVALDYBĖS ĮSTAIGOS IN INSTITUCIJOS</a:t>
            </a:r>
          </a:p>
        </p:txBody>
      </p:sp>
      <p:sp>
        <p:nvSpPr>
          <p:cNvPr id="8" name="Slide Number Placeholder 3">
            <a:extLst>
              <a:ext uri="{FF2B5EF4-FFF2-40B4-BE49-F238E27FC236}">
                <a16:creationId xmlns:a16="http://schemas.microsoft.com/office/drawing/2014/main" id="{E8BD62F8-FA4D-3ED1-D70F-6FA3438C26A8}"/>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21</a:t>
            </a:fld>
            <a:endParaRPr lang="lt-LT"/>
          </a:p>
        </p:txBody>
      </p:sp>
      <p:sp>
        <p:nvSpPr>
          <p:cNvPr id="4" name="Subtitle 2">
            <a:extLst>
              <a:ext uri="{FF2B5EF4-FFF2-40B4-BE49-F238E27FC236}">
                <a16:creationId xmlns:a16="http://schemas.microsoft.com/office/drawing/2014/main" id="{1A3FF3D8-F27A-5496-6281-1D7BDEDE3180}"/>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apie korupciją ir įvairių įstaigų bei institucijų </a:t>
            </a:r>
            <a:r>
              <a:rPr lang="lt-LT" sz="1200" dirty="0" err="1">
                <a:solidFill>
                  <a:schemeClr val="accent6">
                    <a:lumMod val="75000"/>
                  </a:schemeClr>
                </a:solidFill>
                <a:cs typeface="Times New Roman" panose="02020603050405020304" pitchFamily="18" charset="0"/>
              </a:rPr>
              <a:t>korumpuotumą</a:t>
            </a:r>
            <a:r>
              <a:rPr lang="lt-LT" sz="1200" dirty="0">
                <a:solidFill>
                  <a:schemeClr val="accent6">
                    <a:lumMod val="75000"/>
                  </a:schemeClr>
                </a:solidFill>
                <a:cs typeface="Times New Roman" panose="02020603050405020304" pitchFamily="18" charset="0"/>
              </a:rPr>
              <a:t>, gal galėtumėte įvardinti 3 įstaigas ar institucijas, kurios, Jūsų nuomone, šiuo metu Kėdainių raj. savivaldybėje yra labiausiai korumpuotos? (atviras klausimas);</a:t>
            </a: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156;</a:t>
            </a:r>
          </a:p>
        </p:txBody>
      </p:sp>
      <p:graphicFrame>
        <p:nvGraphicFramePr>
          <p:cNvPr id="3" name="Chart 2">
            <a:extLst>
              <a:ext uri="{FF2B5EF4-FFF2-40B4-BE49-F238E27FC236}">
                <a16:creationId xmlns:a16="http://schemas.microsoft.com/office/drawing/2014/main" id="{7AC7B2FD-85E5-BF59-A8AA-8EC0F6D3CA35}"/>
              </a:ext>
            </a:extLst>
          </p:cNvPr>
          <p:cNvGraphicFramePr/>
          <p:nvPr>
            <p:extLst>
              <p:ext uri="{D42A27DB-BD31-4B8C-83A1-F6EECF244321}">
                <p14:modId xmlns:p14="http://schemas.microsoft.com/office/powerpoint/2010/main" val="1636908552"/>
              </p:ext>
            </p:extLst>
          </p:nvPr>
        </p:nvGraphicFramePr>
        <p:xfrm>
          <a:off x="419100" y="1600200"/>
          <a:ext cx="11353800" cy="44577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740272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F9019-006F-89C2-7561-52AEFD3DA1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424468-4834-6D37-DF26-6DDB6DB40AE9}"/>
              </a:ext>
            </a:extLst>
          </p:cNvPr>
          <p:cNvSpPr>
            <a:spLocks noGrp="1"/>
          </p:cNvSpPr>
          <p:nvPr>
            <p:ph type="ctrTitle"/>
          </p:nvPr>
        </p:nvSpPr>
        <p:spPr>
          <a:xfrm>
            <a:off x="419101" y="1"/>
            <a:ext cx="10902834"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KORUPCIJOS MASTO KĖDAINIŲ RAJ. SAVIVALDYBĖJE POKYČIO VERTINIMAS</a:t>
            </a:r>
          </a:p>
        </p:txBody>
      </p:sp>
      <p:sp>
        <p:nvSpPr>
          <p:cNvPr id="8" name="Slide Number Placeholder 3">
            <a:extLst>
              <a:ext uri="{FF2B5EF4-FFF2-40B4-BE49-F238E27FC236}">
                <a16:creationId xmlns:a16="http://schemas.microsoft.com/office/drawing/2014/main" id="{68D929D9-F0C9-6996-1F26-A118FADB075F}"/>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22</a:t>
            </a:fld>
            <a:endParaRPr lang="lt-LT"/>
          </a:p>
        </p:txBody>
      </p:sp>
      <p:sp>
        <p:nvSpPr>
          <p:cNvPr id="4" name="Subtitle 2">
            <a:extLst>
              <a:ext uri="{FF2B5EF4-FFF2-40B4-BE49-F238E27FC236}">
                <a16:creationId xmlns:a16="http://schemas.microsoft.com/office/drawing/2014/main" id="{D40C2D66-CA06-4FF4-DB3A-477AD26D60FD}"/>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Kaip, Jūsų nuomone, korupcijos mastai Kėdainių raj. savivaldybėje pasikeitė per pastaruosius 12 mėnesių?;</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p:txBody>
      </p:sp>
      <p:graphicFrame>
        <p:nvGraphicFramePr>
          <p:cNvPr id="10" name="Chart 9">
            <a:extLst>
              <a:ext uri="{FF2B5EF4-FFF2-40B4-BE49-F238E27FC236}">
                <a16:creationId xmlns:a16="http://schemas.microsoft.com/office/drawing/2014/main" id="{5DF791A2-0A72-796F-AA6A-BF4A4C83D24B}"/>
              </a:ext>
            </a:extLst>
          </p:cNvPr>
          <p:cNvGraphicFramePr/>
          <p:nvPr>
            <p:extLst>
              <p:ext uri="{D42A27DB-BD31-4B8C-83A1-F6EECF244321}">
                <p14:modId xmlns:p14="http://schemas.microsoft.com/office/powerpoint/2010/main" val="1701430651"/>
              </p:ext>
            </p:extLst>
          </p:nvPr>
        </p:nvGraphicFramePr>
        <p:xfrm>
          <a:off x="419101" y="1461142"/>
          <a:ext cx="11353800"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175968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565243-574E-3F9E-B655-E4A8D569CA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0BAE35-A1E6-FD99-83D5-B3B4E53E16E0}"/>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KORUPCIJOS MASTO KĖDAINIŲ RAJ. SAVIVALDYBĖJE IR LIETUVOJE POKYČIO VERTINIMAS</a:t>
            </a:r>
          </a:p>
        </p:txBody>
      </p:sp>
      <p:sp>
        <p:nvSpPr>
          <p:cNvPr id="8" name="Slide Number Placeholder 3">
            <a:extLst>
              <a:ext uri="{FF2B5EF4-FFF2-40B4-BE49-F238E27FC236}">
                <a16:creationId xmlns:a16="http://schemas.microsoft.com/office/drawing/2014/main" id="{5030F45F-34F7-BB74-B79C-C717682AF95F}"/>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23</a:t>
            </a:fld>
            <a:endParaRPr lang="lt-LT"/>
          </a:p>
        </p:txBody>
      </p:sp>
      <p:sp>
        <p:nvSpPr>
          <p:cNvPr id="4" name="Subtitle 2">
            <a:extLst>
              <a:ext uri="{FF2B5EF4-FFF2-40B4-BE49-F238E27FC236}">
                <a16:creationId xmlns:a16="http://schemas.microsoft.com/office/drawing/2014/main" id="{41F934FB-D93D-23BE-0BC7-56EE5761B0C8}"/>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Kaip, Jūsų nuomone, korupcijos mastai Kėdainių raj. savivaldybėje pasikeitė per pastaruosius 12 mėnesių?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spcBef>
                <a:spcPts val="0"/>
              </a:spcBef>
            </a:pPr>
            <a:endParaRPr lang="lt-LT" sz="1200" dirty="0">
              <a:solidFill>
                <a:schemeClr val="accent6">
                  <a:lumMod val="75000"/>
                </a:schemeClr>
              </a:solidFill>
              <a:cs typeface="Times New Roman" panose="02020603050405020304" pitchFamily="18" charset="0"/>
            </a:endParaRPr>
          </a:p>
        </p:txBody>
      </p:sp>
      <p:graphicFrame>
        <p:nvGraphicFramePr>
          <p:cNvPr id="10" name="Chart 9">
            <a:extLst>
              <a:ext uri="{FF2B5EF4-FFF2-40B4-BE49-F238E27FC236}">
                <a16:creationId xmlns:a16="http://schemas.microsoft.com/office/drawing/2014/main" id="{8F2522A4-CE44-BEF2-2693-19B76184FE1D}"/>
              </a:ext>
            </a:extLst>
          </p:cNvPr>
          <p:cNvGraphicFramePr/>
          <p:nvPr>
            <p:extLst>
              <p:ext uri="{D42A27DB-BD31-4B8C-83A1-F6EECF244321}">
                <p14:modId xmlns:p14="http://schemas.microsoft.com/office/powerpoint/2010/main" val="674396814"/>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959187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EBD62-A96B-B7E6-6365-C426076F5A4C}"/>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68ABF7C3-A7BD-9D2A-5238-7B2D30219220}"/>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24</a:t>
            </a:fld>
            <a:endParaRPr lang="lt-LT"/>
          </a:p>
        </p:txBody>
      </p:sp>
      <p:sp>
        <p:nvSpPr>
          <p:cNvPr id="4" name="Subtitle 2">
            <a:extLst>
              <a:ext uri="{FF2B5EF4-FFF2-40B4-BE49-F238E27FC236}">
                <a16:creationId xmlns:a16="http://schemas.microsoft.com/office/drawing/2014/main" id="{947E2CC5-14FF-1C18-6144-06505503D1B2}"/>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Kaip, Jūsų nuomone, korupcijos mastai Kėdainių raj. savivaldybėje pasikeitė per pastaruosius 12 mėnesių?;</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8610A5ED-2285-2EBF-21A8-22C35CF29C22}"/>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MASTO KĖDAINIŲ RAJ. SAVIVALDYBĖJE POKYČIO VERTINIMAS PAGAL AMŽIAUS GRUPES</a:t>
            </a:r>
          </a:p>
        </p:txBody>
      </p:sp>
      <p:graphicFrame>
        <p:nvGraphicFramePr>
          <p:cNvPr id="2" name="Chart 1">
            <a:extLst>
              <a:ext uri="{FF2B5EF4-FFF2-40B4-BE49-F238E27FC236}">
                <a16:creationId xmlns:a16="http://schemas.microsoft.com/office/drawing/2014/main" id="{82C5ED51-BBD6-5F5C-5E56-AD8DE81BFD07}"/>
              </a:ext>
            </a:extLst>
          </p:cNvPr>
          <p:cNvGraphicFramePr/>
          <p:nvPr>
            <p:extLst>
              <p:ext uri="{D42A27DB-BD31-4B8C-83A1-F6EECF244321}">
                <p14:modId xmlns:p14="http://schemas.microsoft.com/office/powerpoint/2010/main" val="247779077"/>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978980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8EA92-2BA5-616C-A1EA-9E9AF5A125A4}"/>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9BE46B9B-7CD2-85FA-38B5-7259D9D924D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25</a:t>
            </a:fld>
            <a:endParaRPr lang="lt-LT"/>
          </a:p>
        </p:txBody>
      </p:sp>
      <p:sp>
        <p:nvSpPr>
          <p:cNvPr id="4" name="Subtitle 2">
            <a:extLst>
              <a:ext uri="{FF2B5EF4-FFF2-40B4-BE49-F238E27FC236}">
                <a16:creationId xmlns:a16="http://schemas.microsoft.com/office/drawing/2014/main" id="{75431587-9B76-8D95-AC31-38E7B232F1D6}"/>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Kaip, Jūsų nuomone, korupcijos mastai Kėdainių raj. savivaldybėje pasikeitė per pastaruosius 12 mėnesių?;</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4B9362E5-2F51-C69E-91BB-5596364F0E9F}"/>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MASTO KĖDAINIŲ RAJ. SAVIVALDYBĖJE POKYČIO VERTINIMAS PAGAL LYTĮ</a:t>
            </a:r>
          </a:p>
        </p:txBody>
      </p:sp>
      <p:graphicFrame>
        <p:nvGraphicFramePr>
          <p:cNvPr id="3" name="Chart 2">
            <a:extLst>
              <a:ext uri="{FF2B5EF4-FFF2-40B4-BE49-F238E27FC236}">
                <a16:creationId xmlns:a16="http://schemas.microsoft.com/office/drawing/2014/main" id="{9C1A0348-295C-28B0-A4E7-581AEBB4C72D}"/>
              </a:ext>
            </a:extLst>
          </p:cNvPr>
          <p:cNvGraphicFramePr/>
          <p:nvPr>
            <p:extLst>
              <p:ext uri="{D42A27DB-BD31-4B8C-83A1-F6EECF244321}">
                <p14:modId xmlns:p14="http://schemas.microsoft.com/office/powerpoint/2010/main" val="1741056073"/>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708280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4B5D7-BF7F-9FBA-10BB-F30EA730CCB4}"/>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6BDA653-19D2-C152-DD59-BBBE61A017F2}"/>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26</a:t>
            </a:fld>
            <a:endParaRPr lang="lt-LT"/>
          </a:p>
        </p:txBody>
      </p:sp>
      <p:sp>
        <p:nvSpPr>
          <p:cNvPr id="4" name="Subtitle 2">
            <a:extLst>
              <a:ext uri="{FF2B5EF4-FFF2-40B4-BE49-F238E27FC236}">
                <a16:creationId xmlns:a16="http://schemas.microsoft.com/office/drawing/2014/main" id="{91191508-7DBA-D7F9-CF9D-F49C9AF2FCA5}"/>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Kaip, Jūsų nuomone, korupcijos mastai Kėdainių raj. savivaldybėje pasikeitė per pastaruosius 12 mėnesių?;</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1A5F8428-F415-A1C8-9CC7-EFE301987BCA}"/>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MASTO KĖDAINIŲ RAJ. SAVIVALDYBĖJE POKYČIO VERTINIMAS PAGAL DARBINĘ SITUACIJĄ</a:t>
            </a:r>
          </a:p>
        </p:txBody>
      </p:sp>
      <p:graphicFrame>
        <p:nvGraphicFramePr>
          <p:cNvPr id="3" name="Chart 2">
            <a:extLst>
              <a:ext uri="{FF2B5EF4-FFF2-40B4-BE49-F238E27FC236}">
                <a16:creationId xmlns:a16="http://schemas.microsoft.com/office/drawing/2014/main" id="{BCCE5E58-EC24-B087-F4FF-1E7633A9EA3C}"/>
              </a:ext>
            </a:extLst>
          </p:cNvPr>
          <p:cNvGraphicFramePr/>
          <p:nvPr>
            <p:extLst>
              <p:ext uri="{D42A27DB-BD31-4B8C-83A1-F6EECF244321}">
                <p14:modId xmlns:p14="http://schemas.microsoft.com/office/powerpoint/2010/main" val="3685703971"/>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7619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CB46A-B387-C73F-380D-45D33366C8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EA4F54-D72D-411A-8FB2-595D3C4DA8F3}"/>
              </a:ext>
            </a:extLst>
          </p:cNvPr>
          <p:cNvSpPr>
            <a:spLocks noGrp="1"/>
          </p:cNvSpPr>
          <p:nvPr>
            <p:ph type="ctrTitle"/>
          </p:nvPr>
        </p:nvSpPr>
        <p:spPr>
          <a:xfrm>
            <a:off x="419101" y="1"/>
            <a:ext cx="10902834"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KORUPCIJOS FORMOS KĖDAINIŲ RAJ. SAVIVALDYBĖJE</a:t>
            </a:r>
          </a:p>
        </p:txBody>
      </p:sp>
      <p:sp>
        <p:nvSpPr>
          <p:cNvPr id="8" name="Slide Number Placeholder 3">
            <a:extLst>
              <a:ext uri="{FF2B5EF4-FFF2-40B4-BE49-F238E27FC236}">
                <a16:creationId xmlns:a16="http://schemas.microsoft.com/office/drawing/2014/main" id="{62F6C3BE-571E-CDAD-AB27-3ED405E95F6B}"/>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27</a:t>
            </a:fld>
            <a:endParaRPr lang="lt-LT"/>
          </a:p>
        </p:txBody>
      </p:sp>
      <p:sp>
        <p:nvSpPr>
          <p:cNvPr id="4" name="Subtitle 2">
            <a:extLst>
              <a:ext uri="{FF2B5EF4-FFF2-40B4-BE49-F238E27FC236}">
                <a16:creationId xmlns:a16="http://schemas.microsoft.com/office/drawing/2014/main" id="{8C473E0E-3E3F-19F1-7F70-8F0DE0B2C0B1}"/>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kokios korupcijos formos labiausiai paplitusios Kėdainių raj. savivaldybėje?;</a:t>
            </a: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endParaRPr lang="lt-LT" sz="1200" dirty="0">
              <a:solidFill>
                <a:schemeClr val="accent6">
                  <a:lumMod val="75000"/>
                </a:schemeClr>
              </a:solidFill>
              <a:cs typeface="Times New Roman" panose="02020603050405020304" pitchFamily="18" charset="0"/>
            </a:endParaRPr>
          </a:p>
        </p:txBody>
      </p:sp>
      <p:graphicFrame>
        <p:nvGraphicFramePr>
          <p:cNvPr id="10" name="Chart 9">
            <a:extLst>
              <a:ext uri="{FF2B5EF4-FFF2-40B4-BE49-F238E27FC236}">
                <a16:creationId xmlns:a16="http://schemas.microsoft.com/office/drawing/2014/main" id="{4E2FA64E-CE85-79CD-8D62-1B86F29C75B8}"/>
              </a:ext>
            </a:extLst>
          </p:cNvPr>
          <p:cNvGraphicFramePr/>
          <p:nvPr>
            <p:extLst>
              <p:ext uri="{D42A27DB-BD31-4B8C-83A1-F6EECF244321}">
                <p14:modId xmlns:p14="http://schemas.microsoft.com/office/powerpoint/2010/main" val="2834285029"/>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03974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7B6C3-49DB-D8A0-8634-549AE2FE9D50}"/>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399D235A-0C92-7E32-203A-C34BE005BA38}"/>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28</a:t>
            </a:fld>
            <a:endParaRPr lang="lt-LT"/>
          </a:p>
        </p:txBody>
      </p:sp>
      <p:sp>
        <p:nvSpPr>
          <p:cNvPr id="4" name="Subtitle 2">
            <a:extLst>
              <a:ext uri="{FF2B5EF4-FFF2-40B4-BE49-F238E27FC236}">
                <a16:creationId xmlns:a16="http://schemas.microsoft.com/office/drawing/2014/main" id="{3827310D-76AF-96ED-9F38-EF36E357D99B}"/>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kokios korupcijos formos labiausiai paplitusios Kėdainių raj. savivaldybėje? Atsakymai „Labai paplitę“ ir „Paplitę“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69109B45-71B5-E32B-05D5-69B451DC5EFB}"/>
              </a:ext>
            </a:extLst>
          </p:cNvPr>
          <p:cNvSpPr txBox="1">
            <a:spLocks/>
          </p:cNvSpPr>
          <p:nvPr/>
        </p:nvSpPr>
        <p:spPr>
          <a:xfrm>
            <a:off x="419100" y="0"/>
            <a:ext cx="11353800"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FORMOS KĖDAINIŲ RAJ. SAVIVALDYBĖJE IR LIETUVOJE</a:t>
            </a:r>
          </a:p>
        </p:txBody>
      </p:sp>
      <p:graphicFrame>
        <p:nvGraphicFramePr>
          <p:cNvPr id="13" name="Chart 12">
            <a:extLst>
              <a:ext uri="{FF2B5EF4-FFF2-40B4-BE49-F238E27FC236}">
                <a16:creationId xmlns:a16="http://schemas.microsoft.com/office/drawing/2014/main" id="{205BF66C-D4E8-72EC-63DB-2AA4F04F8318}"/>
              </a:ext>
            </a:extLst>
          </p:cNvPr>
          <p:cNvGraphicFramePr/>
          <p:nvPr>
            <p:extLst>
              <p:ext uri="{D42A27DB-BD31-4B8C-83A1-F6EECF244321}">
                <p14:modId xmlns:p14="http://schemas.microsoft.com/office/powerpoint/2010/main" val="627451503"/>
              </p:ext>
            </p:extLst>
          </p:nvPr>
        </p:nvGraphicFramePr>
        <p:xfrm>
          <a:off x="419100" y="1600200"/>
          <a:ext cx="11353800" cy="44577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077417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B35A7-EC09-C7CC-F91D-679685E899E8}"/>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282EE2D-7612-FF4C-BDFA-0CBE0723F1A8}"/>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29</a:t>
            </a:fld>
            <a:endParaRPr lang="lt-LT"/>
          </a:p>
        </p:txBody>
      </p:sp>
      <p:sp>
        <p:nvSpPr>
          <p:cNvPr id="4" name="Subtitle 2">
            <a:extLst>
              <a:ext uri="{FF2B5EF4-FFF2-40B4-BE49-F238E27FC236}">
                <a16:creationId xmlns:a16="http://schemas.microsoft.com/office/drawing/2014/main" id="{1651FE4F-7E1E-87D5-9C27-468D06B1842B}"/>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kokios korupcijos formos labiausiai paplitusios Kėdainių raj. savivaldybėje?;</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261B60D6-F78A-C146-FC51-402B64687A70}"/>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FORMOS KĖDAINIŲ RAJ. SAVIVALDYBĖJE PAGAL AMŽIAUS GRUPES</a:t>
            </a:r>
          </a:p>
        </p:txBody>
      </p:sp>
      <p:graphicFrame>
        <p:nvGraphicFramePr>
          <p:cNvPr id="13" name="Chart 12">
            <a:extLst>
              <a:ext uri="{FF2B5EF4-FFF2-40B4-BE49-F238E27FC236}">
                <a16:creationId xmlns:a16="http://schemas.microsoft.com/office/drawing/2014/main" id="{C9C1211C-4168-524F-C50A-644A93F6ED00}"/>
              </a:ext>
            </a:extLst>
          </p:cNvPr>
          <p:cNvGraphicFramePr/>
          <p:nvPr>
            <p:extLst>
              <p:ext uri="{D42A27DB-BD31-4B8C-83A1-F6EECF244321}">
                <p14:modId xmlns:p14="http://schemas.microsoft.com/office/powerpoint/2010/main" val="3999226762"/>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807969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77603-22F1-DEDE-0D17-31DD3A25C17F}"/>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EDBD9584-39B0-FC74-58F5-E33D1B57CF87}"/>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30</a:t>
            </a:fld>
            <a:endParaRPr lang="lt-LT"/>
          </a:p>
        </p:txBody>
      </p:sp>
      <p:sp>
        <p:nvSpPr>
          <p:cNvPr id="4" name="Subtitle 2">
            <a:extLst>
              <a:ext uri="{FF2B5EF4-FFF2-40B4-BE49-F238E27FC236}">
                <a16:creationId xmlns:a16="http://schemas.microsoft.com/office/drawing/2014/main" id="{BCB1DDCF-8C58-88A7-DF57-A42A4081A727}"/>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kokios korupcijos formos labiausiai paplitusios Kėdainių raj. savivaldybėje?;</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30B2FE0E-FA77-4EFD-BD5B-BCBF914B370C}"/>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FORMOS KĖDAINIŲ RAJ. SAVIVALDYBĖJE PAGAL LYTĮ</a:t>
            </a:r>
          </a:p>
        </p:txBody>
      </p:sp>
      <p:graphicFrame>
        <p:nvGraphicFramePr>
          <p:cNvPr id="13" name="Chart 12">
            <a:extLst>
              <a:ext uri="{FF2B5EF4-FFF2-40B4-BE49-F238E27FC236}">
                <a16:creationId xmlns:a16="http://schemas.microsoft.com/office/drawing/2014/main" id="{703AAFA0-7C7D-B5D4-BFAB-2E1AC2E7B5F6}"/>
              </a:ext>
            </a:extLst>
          </p:cNvPr>
          <p:cNvGraphicFramePr/>
          <p:nvPr>
            <p:extLst>
              <p:ext uri="{D42A27DB-BD31-4B8C-83A1-F6EECF244321}">
                <p14:modId xmlns:p14="http://schemas.microsoft.com/office/powerpoint/2010/main" val="4079339021"/>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248657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E1317-701B-BA01-100C-1C08869087AE}"/>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C954A688-754A-FD8B-6EBE-A504FA95F11F}"/>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31</a:t>
            </a:fld>
            <a:endParaRPr lang="lt-LT"/>
          </a:p>
        </p:txBody>
      </p:sp>
      <p:sp>
        <p:nvSpPr>
          <p:cNvPr id="4" name="Subtitle 2">
            <a:extLst>
              <a:ext uri="{FF2B5EF4-FFF2-40B4-BE49-F238E27FC236}">
                <a16:creationId xmlns:a16="http://schemas.microsoft.com/office/drawing/2014/main" id="{5E95FADC-6716-D39F-F416-97E90182BF58}"/>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Jūsų nuomone, kokios korupcijos formos labiausiai paplitusios Kėdainių raj. savivaldybėje?;</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6228EAF1-DA1F-342F-0985-6132B3192C0F}"/>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KORUPCIJOS FORMOS KĖDAINIŲ RAJ. SAVIVALDYBĖJE PAGAL DARBINĘ SITUACIJĄ</a:t>
            </a:r>
          </a:p>
        </p:txBody>
      </p:sp>
      <p:graphicFrame>
        <p:nvGraphicFramePr>
          <p:cNvPr id="2" name="Chart 1">
            <a:extLst>
              <a:ext uri="{FF2B5EF4-FFF2-40B4-BE49-F238E27FC236}">
                <a16:creationId xmlns:a16="http://schemas.microsoft.com/office/drawing/2014/main" id="{6367FC84-AC70-316F-66D6-5B55418633DE}"/>
              </a:ext>
            </a:extLst>
          </p:cNvPr>
          <p:cNvGraphicFramePr/>
          <p:nvPr>
            <p:extLst>
              <p:ext uri="{D42A27DB-BD31-4B8C-83A1-F6EECF244321}">
                <p14:modId xmlns:p14="http://schemas.microsoft.com/office/powerpoint/2010/main" val="1684248708"/>
              </p:ext>
            </p:extLst>
          </p:nvPr>
        </p:nvGraphicFramePr>
        <p:xfrm>
          <a:off x="419100" y="1593669"/>
          <a:ext cx="11353800" cy="446423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93026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9F12E-5B72-1AC4-327E-5C72ADB6B0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CCFA42-EC80-4ABC-64B4-0C2D6B423083}"/>
              </a:ext>
            </a:extLst>
          </p:cNvPr>
          <p:cNvSpPr>
            <a:spLocks noGrp="1"/>
          </p:cNvSpPr>
          <p:nvPr>
            <p:ph type="ctrTitle"/>
          </p:nvPr>
        </p:nvSpPr>
        <p:spPr>
          <a:xfrm>
            <a:off x="419101" y="1"/>
            <a:ext cx="10902834"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KYŠIO DAVIMAS PADEDA SPRĘSTI PROBLEMAS?</a:t>
            </a:r>
          </a:p>
        </p:txBody>
      </p:sp>
      <p:sp>
        <p:nvSpPr>
          <p:cNvPr id="8" name="Slide Number Placeholder 3">
            <a:extLst>
              <a:ext uri="{FF2B5EF4-FFF2-40B4-BE49-F238E27FC236}">
                <a16:creationId xmlns:a16="http://schemas.microsoft.com/office/drawing/2014/main" id="{13EEB657-4A81-DC3E-471E-7E50307DBCDE}"/>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32</a:t>
            </a:fld>
            <a:endParaRPr lang="lt-LT"/>
          </a:p>
        </p:txBody>
      </p:sp>
      <p:sp>
        <p:nvSpPr>
          <p:cNvPr id="4" name="Subtitle 2">
            <a:extLst>
              <a:ext uri="{FF2B5EF4-FFF2-40B4-BE49-F238E27FC236}">
                <a16:creationId xmlns:a16="http://schemas.microsoft.com/office/drawing/2014/main" id="{C5B34246-C911-DE17-56C9-6052E26B98C5}"/>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bendrai apie korupciją, ar kyšio davimas, Jūsų nuomone, padeda spręsti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p:txBody>
      </p:sp>
      <p:graphicFrame>
        <p:nvGraphicFramePr>
          <p:cNvPr id="10" name="Chart 9">
            <a:extLst>
              <a:ext uri="{FF2B5EF4-FFF2-40B4-BE49-F238E27FC236}">
                <a16:creationId xmlns:a16="http://schemas.microsoft.com/office/drawing/2014/main" id="{231CB3B7-01FA-99F6-32C5-FD733EEAB0AD}"/>
              </a:ext>
            </a:extLst>
          </p:cNvPr>
          <p:cNvGraphicFramePr/>
          <p:nvPr>
            <p:extLst>
              <p:ext uri="{D42A27DB-BD31-4B8C-83A1-F6EECF244321}">
                <p14:modId xmlns:p14="http://schemas.microsoft.com/office/powerpoint/2010/main" val="1147016843"/>
              </p:ext>
            </p:extLst>
          </p:nvPr>
        </p:nvGraphicFramePr>
        <p:xfrm>
          <a:off x="419101" y="1461142"/>
          <a:ext cx="11353800"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4916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EE3DB-177F-C530-E076-CA2ACDE0307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9F4E15-5475-B39E-171D-60BFA0454E77}"/>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KYŠIO DAVIMAS PADEDA SPRĘSTI PROBLEMAS?</a:t>
            </a:r>
          </a:p>
        </p:txBody>
      </p:sp>
      <p:sp>
        <p:nvSpPr>
          <p:cNvPr id="8" name="Slide Number Placeholder 3">
            <a:extLst>
              <a:ext uri="{FF2B5EF4-FFF2-40B4-BE49-F238E27FC236}">
                <a16:creationId xmlns:a16="http://schemas.microsoft.com/office/drawing/2014/main" id="{B8EBA17E-DF24-33C0-534A-2AA6A064A464}"/>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33</a:t>
            </a:fld>
            <a:endParaRPr lang="lt-LT"/>
          </a:p>
        </p:txBody>
      </p:sp>
      <p:sp>
        <p:nvSpPr>
          <p:cNvPr id="4" name="Subtitle 2">
            <a:extLst>
              <a:ext uri="{FF2B5EF4-FFF2-40B4-BE49-F238E27FC236}">
                <a16:creationId xmlns:a16="http://schemas.microsoft.com/office/drawing/2014/main" id="{833F07A0-11BE-7DCE-9817-58FD2084347A}"/>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bendrai apie korupciją, ar kyšio davimas, Jūsų nuomone, padeda spręsti problemas?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spcBef>
                <a:spcPts val="0"/>
              </a:spcBef>
            </a:pPr>
            <a:endParaRPr lang="lt-LT" sz="1200" dirty="0">
              <a:solidFill>
                <a:schemeClr val="accent6">
                  <a:lumMod val="75000"/>
                </a:schemeClr>
              </a:solidFill>
              <a:cs typeface="Times New Roman" panose="02020603050405020304" pitchFamily="18" charset="0"/>
            </a:endParaRPr>
          </a:p>
        </p:txBody>
      </p:sp>
      <p:graphicFrame>
        <p:nvGraphicFramePr>
          <p:cNvPr id="10" name="Chart 9">
            <a:extLst>
              <a:ext uri="{FF2B5EF4-FFF2-40B4-BE49-F238E27FC236}">
                <a16:creationId xmlns:a16="http://schemas.microsoft.com/office/drawing/2014/main" id="{8BD59B48-DB1B-A4DA-6DE2-EFF67484B846}"/>
              </a:ext>
            </a:extLst>
          </p:cNvPr>
          <p:cNvGraphicFramePr/>
          <p:nvPr>
            <p:extLst>
              <p:ext uri="{D42A27DB-BD31-4B8C-83A1-F6EECF244321}">
                <p14:modId xmlns:p14="http://schemas.microsoft.com/office/powerpoint/2010/main" val="1026068217"/>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352849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510E5-4671-A14A-287E-BF7C26934742}"/>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667D3A1A-ACA8-12C5-289F-EA61959F803F}"/>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34</a:t>
            </a:fld>
            <a:endParaRPr lang="lt-LT"/>
          </a:p>
        </p:txBody>
      </p:sp>
      <p:sp>
        <p:nvSpPr>
          <p:cNvPr id="4" name="Subtitle 2">
            <a:extLst>
              <a:ext uri="{FF2B5EF4-FFF2-40B4-BE49-F238E27FC236}">
                <a16:creationId xmlns:a16="http://schemas.microsoft.com/office/drawing/2014/main" id="{A6054850-2338-9EF5-1A61-5FEE74FCD9FD}"/>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bendrai apie korupciją, ar kyšio davimas, Jūsų nuomone, padeda spręsti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CB80A05F-D6FB-8427-CD07-8E62F22D501E}"/>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KYŠIO DAVIMAS PADEDA SPRĘSTI PROBLEMAS? (PAGAL AMŽIAUS GRUPES)</a:t>
            </a:r>
          </a:p>
        </p:txBody>
      </p:sp>
      <p:graphicFrame>
        <p:nvGraphicFramePr>
          <p:cNvPr id="3" name="Chart 2">
            <a:extLst>
              <a:ext uri="{FF2B5EF4-FFF2-40B4-BE49-F238E27FC236}">
                <a16:creationId xmlns:a16="http://schemas.microsoft.com/office/drawing/2014/main" id="{95AAA875-6994-1AF6-A80A-3F6574739758}"/>
              </a:ext>
            </a:extLst>
          </p:cNvPr>
          <p:cNvGraphicFramePr/>
          <p:nvPr>
            <p:extLst>
              <p:ext uri="{D42A27DB-BD31-4B8C-83A1-F6EECF244321}">
                <p14:modId xmlns:p14="http://schemas.microsoft.com/office/powerpoint/2010/main" val="931495222"/>
              </p:ext>
            </p:extLst>
          </p:nvPr>
        </p:nvGraphicFramePr>
        <p:xfrm>
          <a:off x="685801" y="1496291"/>
          <a:ext cx="11239499" cy="465512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795796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8D505-7718-56DD-E3B1-AC28B5DD49F9}"/>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745393E9-930E-3836-4E19-C20530A4F330}"/>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35</a:t>
            </a:fld>
            <a:endParaRPr lang="lt-LT"/>
          </a:p>
        </p:txBody>
      </p:sp>
      <p:sp>
        <p:nvSpPr>
          <p:cNvPr id="4" name="Subtitle 2">
            <a:extLst>
              <a:ext uri="{FF2B5EF4-FFF2-40B4-BE49-F238E27FC236}">
                <a16:creationId xmlns:a16="http://schemas.microsoft.com/office/drawing/2014/main" id="{3916760F-730B-6769-C8D2-B02A58385A07}"/>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bendrai apie korupciją, ar kyšio davimas, Jūsų nuomone, padeda spręsti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9D0B02A9-B4A1-4442-7E63-AC0A42E6BF70}"/>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KYŠIO DAVIMAS PADEDA SPRĘSTI PROBLEMAS? (PAGAL LYTĮ)</a:t>
            </a:r>
          </a:p>
        </p:txBody>
      </p:sp>
      <p:graphicFrame>
        <p:nvGraphicFramePr>
          <p:cNvPr id="2" name="Chart 1">
            <a:extLst>
              <a:ext uri="{FF2B5EF4-FFF2-40B4-BE49-F238E27FC236}">
                <a16:creationId xmlns:a16="http://schemas.microsoft.com/office/drawing/2014/main" id="{482FF3A7-17C2-76DC-4841-D83A2731AE27}"/>
              </a:ext>
            </a:extLst>
          </p:cNvPr>
          <p:cNvGraphicFramePr/>
          <p:nvPr>
            <p:extLst>
              <p:ext uri="{D42A27DB-BD31-4B8C-83A1-F6EECF244321}">
                <p14:modId xmlns:p14="http://schemas.microsoft.com/office/powerpoint/2010/main" val="3546427517"/>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535518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063BA-DA60-C2B3-AB46-258BDA3BE2A7}"/>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FFAD07EE-D6C2-AFE4-B9D8-F7E11D9246C0}"/>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36</a:t>
            </a:fld>
            <a:endParaRPr lang="lt-LT"/>
          </a:p>
        </p:txBody>
      </p:sp>
      <p:sp>
        <p:nvSpPr>
          <p:cNvPr id="4" name="Subtitle 2">
            <a:extLst>
              <a:ext uri="{FF2B5EF4-FFF2-40B4-BE49-F238E27FC236}">
                <a16:creationId xmlns:a16="http://schemas.microsoft.com/office/drawing/2014/main" id="{8B39D07B-AAE7-4302-C2E1-99E5ACA1DFDD}"/>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bendrai apie korupciją, ar kyšio davimas, Jūsų nuomone, padeda spręsti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6CADE8A2-EFC1-E76D-0222-2CF933C6555E}"/>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KYŠIO DAVIMAS PADEDA SPRĘSTI PROBLEMAS? (PAGAL DARBINĘ SITUACIJĄ)</a:t>
            </a:r>
          </a:p>
        </p:txBody>
      </p:sp>
      <p:graphicFrame>
        <p:nvGraphicFramePr>
          <p:cNvPr id="2" name="Chart 1">
            <a:extLst>
              <a:ext uri="{FF2B5EF4-FFF2-40B4-BE49-F238E27FC236}">
                <a16:creationId xmlns:a16="http://schemas.microsoft.com/office/drawing/2014/main" id="{EBB7603B-0E67-DA9A-3A7E-C1F8FAE92418}"/>
              </a:ext>
            </a:extLst>
          </p:cNvPr>
          <p:cNvGraphicFramePr/>
          <p:nvPr>
            <p:extLst>
              <p:ext uri="{D42A27DB-BD31-4B8C-83A1-F6EECF244321}">
                <p14:modId xmlns:p14="http://schemas.microsoft.com/office/powerpoint/2010/main" val="768802919"/>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7490623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10190-09DB-1541-938A-CA9076DD72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DAF382-C004-4C9C-04D7-0221ECC615C5}"/>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DUOTUMĖTE KYŠĮ, NORĖDAMAS IŠSPRĘSTI SAVO PROBLEMAS?</a:t>
            </a:r>
          </a:p>
        </p:txBody>
      </p:sp>
      <p:sp>
        <p:nvSpPr>
          <p:cNvPr id="8" name="Slide Number Placeholder 3">
            <a:extLst>
              <a:ext uri="{FF2B5EF4-FFF2-40B4-BE49-F238E27FC236}">
                <a16:creationId xmlns:a16="http://schemas.microsoft.com/office/drawing/2014/main" id="{AA9E2FE7-4320-1CE2-D8DC-5C5E0C95624F}"/>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37</a:t>
            </a:fld>
            <a:endParaRPr lang="lt-LT"/>
          </a:p>
        </p:txBody>
      </p:sp>
      <p:sp>
        <p:nvSpPr>
          <p:cNvPr id="4" name="Subtitle 2">
            <a:extLst>
              <a:ext uri="{FF2B5EF4-FFF2-40B4-BE49-F238E27FC236}">
                <a16:creationId xmlns:a16="http://schemas.microsoft.com/office/drawing/2014/main" id="{F8DF41BE-F10E-9D9B-EB70-E01C0BAAE4AA}"/>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duotumėte kyšį, norėdamas (-a) išspręsti savo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p:txBody>
      </p:sp>
      <p:graphicFrame>
        <p:nvGraphicFramePr>
          <p:cNvPr id="10" name="Chart 9">
            <a:extLst>
              <a:ext uri="{FF2B5EF4-FFF2-40B4-BE49-F238E27FC236}">
                <a16:creationId xmlns:a16="http://schemas.microsoft.com/office/drawing/2014/main" id="{B32B9418-E5D8-6A3A-C823-BAFC28FA80EF}"/>
              </a:ext>
            </a:extLst>
          </p:cNvPr>
          <p:cNvGraphicFramePr/>
          <p:nvPr>
            <p:extLst>
              <p:ext uri="{D42A27DB-BD31-4B8C-83A1-F6EECF244321}">
                <p14:modId xmlns:p14="http://schemas.microsoft.com/office/powerpoint/2010/main" val="3990091822"/>
              </p:ext>
            </p:extLst>
          </p:nvPr>
        </p:nvGraphicFramePr>
        <p:xfrm>
          <a:off x="419101" y="1461142"/>
          <a:ext cx="11353800"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918829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85CF55-460B-C898-3804-F741CAF1BA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0ACE59-36A4-FD91-0F39-F68E1B3E6757}"/>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DUOTUMĖTE KYŠĮ, NORĖDAMAS IŠSPRĘSTI SAVO PROBLEMAS?</a:t>
            </a:r>
          </a:p>
        </p:txBody>
      </p:sp>
      <p:sp>
        <p:nvSpPr>
          <p:cNvPr id="8" name="Slide Number Placeholder 3">
            <a:extLst>
              <a:ext uri="{FF2B5EF4-FFF2-40B4-BE49-F238E27FC236}">
                <a16:creationId xmlns:a16="http://schemas.microsoft.com/office/drawing/2014/main" id="{CE711E9D-A4FF-51C4-3B7D-B324E10AF1D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38</a:t>
            </a:fld>
            <a:endParaRPr lang="lt-LT"/>
          </a:p>
        </p:txBody>
      </p:sp>
      <p:sp>
        <p:nvSpPr>
          <p:cNvPr id="4" name="Subtitle 2">
            <a:extLst>
              <a:ext uri="{FF2B5EF4-FFF2-40B4-BE49-F238E27FC236}">
                <a16:creationId xmlns:a16="http://schemas.microsoft.com/office/drawing/2014/main" id="{FB755510-19A5-34EE-414C-D53563421226}"/>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duotumėte kyšį, norėdamas (-a) išspręsti savo problemas?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spcBef>
                <a:spcPts val="0"/>
              </a:spcBef>
            </a:pPr>
            <a:endParaRPr lang="lt-LT" sz="1200" dirty="0">
              <a:solidFill>
                <a:schemeClr val="accent6">
                  <a:lumMod val="75000"/>
                </a:schemeClr>
              </a:solidFill>
              <a:cs typeface="Times New Roman" panose="02020603050405020304" pitchFamily="18" charset="0"/>
            </a:endParaRPr>
          </a:p>
        </p:txBody>
      </p:sp>
      <p:graphicFrame>
        <p:nvGraphicFramePr>
          <p:cNvPr id="10" name="Chart 9">
            <a:extLst>
              <a:ext uri="{FF2B5EF4-FFF2-40B4-BE49-F238E27FC236}">
                <a16:creationId xmlns:a16="http://schemas.microsoft.com/office/drawing/2014/main" id="{27BD1369-F0C6-5B20-5C89-EB38664B0348}"/>
              </a:ext>
            </a:extLst>
          </p:cNvPr>
          <p:cNvGraphicFramePr/>
          <p:nvPr>
            <p:extLst>
              <p:ext uri="{D42A27DB-BD31-4B8C-83A1-F6EECF244321}">
                <p14:modId xmlns:p14="http://schemas.microsoft.com/office/powerpoint/2010/main" val="4224092224"/>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382555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2682B-EFB1-6F90-D936-6939B0C066AE}"/>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89D23CA-1CE0-550C-94C9-31BE59151F7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39</a:t>
            </a:fld>
            <a:endParaRPr lang="lt-LT"/>
          </a:p>
        </p:txBody>
      </p:sp>
      <p:sp>
        <p:nvSpPr>
          <p:cNvPr id="4" name="Subtitle 2">
            <a:extLst>
              <a:ext uri="{FF2B5EF4-FFF2-40B4-BE49-F238E27FC236}">
                <a16:creationId xmlns:a16="http://schemas.microsoft.com/office/drawing/2014/main" id="{008F22FB-7777-353E-EB1A-D55E585C7D94}"/>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duotumėte kyšį, norėdamas (-a) išspręsti savo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7541177B-215A-59CD-C7F3-A4E1E4C79926}"/>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DUOTUMĖTE KYŠĮ, NORĖDAMAS IŠSPRĘSTI SAVO PROBLEMAS? (PAGAL AMŽIAUS GRUPES)</a:t>
            </a:r>
          </a:p>
        </p:txBody>
      </p:sp>
      <p:graphicFrame>
        <p:nvGraphicFramePr>
          <p:cNvPr id="2" name="Chart 1">
            <a:extLst>
              <a:ext uri="{FF2B5EF4-FFF2-40B4-BE49-F238E27FC236}">
                <a16:creationId xmlns:a16="http://schemas.microsoft.com/office/drawing/2014/main" id="{F2FAF8EF-BABE-AA4A-DB21-54BDA918A3C8}"/>
              </a:ext>
            </a:extLst>
          </p:cNvPr>
          <p:cNvGraphicFramePr/>
          <p:nvPr>
            <p:extLst>
              <p:ext uri="{D42A27DB-BD31-4B8C-83A1-F6EECF244321}">
                <p14:modId xmlns:p14="http://schemas.microsoft.com/office/powerpoint/2010/main" val="1726277756"/>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415050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8612E-87B8-403A-924D-9B226A730338}"/>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47FCD585-D13B-2469-868A-BF328FDE7C59}"/>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40</a:t>
            </a:fld>
            <a:endParaRPr lang="lt-LT"/>
          </a:p>
        </p:txBody>
      </p:sp>
      <p:sp>
        <p:nvSpPr>
          <p:cNvPr id="4" name="Subtitle 2">
            <a:extLst>
              <a:ext uri="{FF2B5EF4-FFF2-40B4-BE49-F238E27FC236}">
                <a16:creationId xmlns:a16="http://schemas.microsoft.com/office/drawing/2014/main" id="{6CE0F82B-573C-1EE7-5A13-E903574A3DE9}"/>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duotumėte kyšį, norėdamas (-a) išspręsti savo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79948371-A0DA-BBA3-9146-5703C1DCA628}"/>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DUOTUMĖTE KYŠĮ, NORĖDAMAS IŠSPRĘSTI SAVO PROBLEMAS? (PAGAL LYTĮ)</a:t>
            </a:r>
          </a:p>
        </p:txBody>
      </p:sp>
      <p:graphicFrame>
        <p:nvGraphicFramePr>
          <p:cNvPr id="3" name="Chart 2">
            <a:extLst>
              <a:ext uri="{FF2B5EF4-FFF2-40B4-BE49-F238E27FC236}">
                <a16:creationId xmlns:a16="http://schemas.microsoft.com/office/drawing/2014/main" id="{05C01698-5B6E-336B-769E-702EE4F074CA}"/>
              </a:ext>
            </a:extLst>
          </p:cNvPr>
          <p:cNvGraphicFramePr/>
          <p:nvPr>
            <p:extLst>
              <p:ext uri="{D42A27DB-BD31-4B8C-83A1-F6EECF244321}">
                <p14:modId xmlns:p14="http://schemas.microsoft.com/office/powerpoint/2010/main" val="3031252656"/>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838716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9D2446-3D89-7C82-BEE0-970F59329250}"/>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8D5C346F-A426-D184-BC46-602F0EE60DAD}"/>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41</a:t>
            </a:fld>
            <a:endParaRPr lang="lt-LT"/>
          </a:p>
        </p:txBody>
      </p:sp>
      <p:sp>
        <p:nvSpPr>
          <p:cNvPr id="4" name="Subtitle 2">
            <a:extLst>
              <a:ext uri="{FF2B5EF4-FFF2-40B4-BE49-F238E27FC236}">
                <a16:creationId xmlns:a16="http://schemas.microsoft.com/office/drawing/2014/main" id="{F1356F3C-09CF-355B-BDED-360EF881300D}"/>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duotumėte kyšį, norėdamas (-a) išspręsti savo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098C10B6-0658-2205-FBEB-DED7A6933B54}"/>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DUOTUMĖTE KYŠĮ, NORĖDAMAS IŠSPRĘSTI SAVO PROBLEMAS? (PAGAL DARBINĘ SITUACIJĄ)</a:t>
            </a:r>
          </a:p>
        </p:txBody>
      </p:sp>
      <p:graphicFrame>
        <p:nvGraphicFramePr>
          <p:cNvPr id="3" name="Chart 2">
            <a:extLst>
              <a:ext uri="{FF2B5EF4-FFF2-40B4-BE49-F238E27FC236}">
                <a16:creationId xmlns:a16="http://schemas.microsoft.com/office/drawing/2014/main" id="{6225C6F1-D164-4FFE-102B-9CEFD79BB1D8}"/>
              </a:ext>
            </a:extLst>
          </p:cNvPr>
          <p:cNvGraphicFramePr/>
          <p:nvPr>
            <p:extLst>
              <p:ext uri="{D42A27DB-BD31-4B8C-83A1-F6EECF244321}">
                <p14:modId xmlns:p14="http://schemas.microsoft.com/office/powerpoint/2010/main" val="3496507410"/>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258744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CB0C1-9664-9C8A-9226-EDBE778061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D43412-E9EC-34C8-F570-AD8D3DD2E2A0}"/>
              </a:ext>
            </a:extLst>
          </p:cNvPr>
          <p:cNvSpPr>
            <a:spLocks noGrp="1"/>
          </p:cNvSpPr>
          <p:nvPr>
            <p:ph type="ctrTitle"/>
          </p:nvPr>
        </p:nvSpPr>
        <p:spPr>
          <a:xfrm>
            <a:off x="419101" y="1"/>
            <a:ext cx="10902834"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PER PASTARUOSIUS 12 MĖNESIŲ TEKO DUOTI KYŠĮ?</a:t>
            </a:r>
          </a:p>
        </p:txBody>
      </p:sp>
      <p:sp>
        <p:nvSpPr>
          <p:cNvPr id="8" name="Slide Number Placeholder 3">
            <a:extLst>
              <a:ext uri="{FF2B5EF4-FFF2-40B4-BE49-F238E27FC236}">
                <a16:creationId xmlns:a16="http://schemas.microsoft.com/office/drawing/2014/main" id="{F6500262-F0FA-6893-1956-A8E6BE691380}"/>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42</a:t>
            </a:fld>
            <a:endParaRPr lang="lt-LT"/>
          </a:p>
        </p:txBody>
      </p:sp>
      <p:sp>
        <p:nvSpPr>
          <p:cNvPr id="4" name="Subtitle 2">
            <a:extLst>
              <a:ext uri="{FF2B5EF4-FFF2-40B4-BE49-F238E27FC236}">
                <a16:creationId xmlns:a16="http://schemas.microsoft.com/office/drawing/2014/main" id="{ABC31DA7-6C41-5A74-6FB2-6782E499EDEF}"/>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Kalbant bendrai apie korupciją, ar kyšio davimas, Jūsų nuomone, padeda spręsti problemas?;</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p:txBody>
      </p:sp>
      <p:graphicFrame>
        <p:nvGraphicFramePr>
          <p:cNvPr id="10" name="Chart 9">
            <a:extLst>
              <a:ext uri="{FF2B5EF4-FFF2-40B4-BE49-F238E27FC236}">
                <a16:creationId xmlns:a16="http://schemas.microsoft.com/office/drawing/2014/main" id="{99F91ED5-F001-2312-FF87-0875E8122564}"/>
              </a:ext>
            </a:extLst>
          </p:cNvPr>
          <p:cNvGraphicFramePr/>
          <p:nvPr>
            <p:extLst>
              <p:ext uri="{D42A27DB-BD31-4B8C-83A1-F6EECF244321}">
                <p14:modId xmlns:p14="http://schemas.microsoft.com/office/powerpoint/2010/main" val="2208219784"/>
              </p:ext>
            </p:extLst>
          </p:nvPr>
        </p:nvGraphicFramePr>
        <p:xfrm>
          <a:off x="419101" y="1461142"/>
          <a:ext cx="11353800"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683291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509CC9-0DC9-17C0-624C-6C79F9ED37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34C4A0-9683-ACDF-2275-3EA0BF9F3726}"/>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PER PASTARUOSIUS 12 MĖNESIŲ TEKO DUOTI KYŠĮ?</a:t>
            </a:r>
          </a:p>
        </p:txBody>
      </p:sp>
      <p:sp>
        <p:nvSpPr>
          <p:cNvPr id="8" name="Slide Number Placeholder 3">
            <a:extLst>
              <a:ext uri="{FF2B5EF4-FFF2-40B4-BE49-F238E27FC236}">
                <a16:creationId xmlns:a16="http://schemas.microsoft.com/office/drawing/2014/main" id="{9BDA82F9-E790-FA2F-8A99-3A298C57BCA7}"/>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43</a:t>
            </a:fld>
            <a:endParaRPr lang="lt-LT"/>
          </a:p>
        </p:txBody>
      </p:sp>
      <p:sp>
        <p:nvSpPr>
          <p:cNvPr id="4" name="Subtitle 2">
            <a:extLst>
              <a:ext uri="{FF2B5EF4-FFF2-40B4-BE49-F238E27FC236}">
                <a16:creationId xmlns:a16="http://schemas.microsoft.com/office/drawing/2014/main" id="{28151969-00C4-6E30-D6BC-0ECBA36D2727}"/>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per pastaruosius 12 mėnesių Jums teko duoti kyšį Kėdainių raj. savivaldybėje?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spcBef>
                <a:spcPts val="0"/>
              </a:spcBef>
            </a:pPr>
            <a:endParaRPr lang="lt-LT" sz="1200" dirty="0">
              <a:solidFill>
                <a:schemeClr val="accent6">
                  <a:lumMod val="75000"/>
                </a:schemeClr>
              </a:solidFill>
              <a:cs typeface="Times New Roman" panose="02020603050405020304" pitchFamily="18" charset="0"/>
            </a:endParaRPr>
          </a:p>
        </p:txBody>
      </p:sp>
      <p:graphicFrame>
        <p:nvGraphicFramePr>
          <p:cNvPr id="10" name="Chart 9">
            <a:extLst>
              <a:ext uri="{FF2B5EF4-FFF2-40B4-BE49-F238E27FC236}">
                <a16:creationId xmlns:a16="http://schemas.microsoft.com/office/drawing/2014/main" id="{1CAA6CAB-4CDF-0CE0-CEE5-FB950074861A}"/>
              </a:ext>
            </a:extLst>
          </p:cNvPr>
          <p:cNvGraphicFramePr/>
          <p:nvPr>
            <p:extLst>
              <p:ext uri="{D42A27DB-BD31-4B8C-83A1-F6EECF244321}">
                <p14:modId xmlns:p14="http://schemas.microsoft.com/office/powerpoint/2010/main" val="3404877200"/>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37931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B5626-946C-FEBB-BF76-79DBD0387879}"/>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5362B31C-7F5A-C5C7-011C-7F3C555A1179}"/>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44</a:t>
            </a:fld>
            <a:endParaRPr lang="lt-LT"/>
          </a:p>
        </p:txBody>
      </p:sp>
      <p:sp>
        <p:nvSpPr>
          <p:cNvPr id="4" name="Subtitle 2">
            <a:extLst>
              <a:ext uri="{FF2B5EF4-FFF2-40B4-BE49-F238E27FC236}">
                <a16:creationId xmlns:a16="http://schemas.microsoft.com/office/drawing/2014/main" id="{D984936C-403E-79FD-041E-82F82D682168}"/>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per pastaruosius 12 mėnesių Jums teko duoti kyšį Kėdainių raj. savivaldybėje? </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5FE2A8DF-54EA-054B-4437-2A7AA5D436D9}"/>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PER PASTARUOSIUS 12 MĖNESIŲ TEKO DUOTI KYŠĮ? (PAGAL AMŽIAUS GRUPES)</a:t>
            </a:r>
          </a:p>
        </p:txBody>
      </p:sp>
      <p:graphicFrame>
        <p:nvGraphicFramePr>
          <p:cNvPr id="3" name="Chart 2">
            <a:extLst>
              <a:ext uri="{FF2B5EF4-FFF2-40B4-BE49-F238E27FC236}">
                <a16:creationId xmlns:a16="http://schemas.microsoft.com/office/drawing/2014/main" id="{2AE0786B-2D64-12A6-F46E-F6DCF35D3C06}"/>
              </a:ext>
            </a:extLst>
          </p:cNvPr>
          <p:cNvGraphicFramePr/>
          <p:nvPr>
            <p:extLst>
              <p:ext uri="{D42A27DB-BD31-4B8C-83A1-F6EECF244321}">
                <p14:modId xmlns:p14="http://schemas.microsoft.com/office/powerpoint/2010/main" val="3945576115"/>
              </p:ext>
            </p:extLst>
          </p:nvPr>
        </p:nvGraphicFramePr>
        <p:xfrm>
          <a:off x="685801" y="1496291"/>
          <a:ext cx="11239499" cy="465512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162408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218DD-DD5F-C362-CF3C-DB4969E18F71}"/>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A8C08C3-0122-93BA-9535-3424DA633A4A}"/>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45</a:t>
            </a:fld>
            <a:endParaRPr lang="lt-LT"/>
          </a:p>
        </p:txBody>
      </p:sp>
      <p:sp>
        <p:nvSpPr>
          <p:cNvPr id="4" name="Subtitle 2">
            <a:extLst>
              <a:ext uri="{FF2B5EF4-FFF2-40B4-BE49-F238E27FC236}">
                <a16:creationId xmlns:a16="http://schemas.microsoft.com/office/drawing/2014/main" id="{CB10301E-C28B-0DAE-6FC4-80B1D9B7C050}"/>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per pastaruosius 12 mėnesių Jums teko duoti kyšį Kėdainių raj. savivaldybėje?;</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677DBFB1-929D-39FB-1736-12B6650CFC78}"/>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PER PASTARUOSIUS 12 MĖNESIŲ TEKO DUOTI KYŠĮ? (PAGAL LYTĮ)</a:t>
            </a:r>
          </a:p>
        </p:txBody>
      </p:sp>
      <p:graphicFrame>
        <p:nvGraphicFramePr>
          <p:cNvPr id="2" name="Chart 1">
            <a:extLst>
              <a:ext uri="{FF2B5EF4-FFF2-40B4-BE49-F238E27FC236}">
                <a16:creationId xmlns:a16="http://schemas.microsoft.com/office/drawing/2014/main" id="{8D909489-B78E-B580-0735-ACB874D68EA7}"/>
              </a:ext>
            </a:extLst>
          </p:cNvPr>
          <p:cNvGraphicFramePr/>
          <p:nvPr>
            <p:extLst>
              <p:ext uri="{D42A27DB-BD31-4B8C-83A1-F6EECF244321}">
                <p14:modId xmlns:p14="http://schemas.microsoft.com/office/powerpoint/2010/main" val="2310971539"/>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098631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F113E-319A-3CA1-B849-0CCD4B155BCF}"/>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A88C65B6-7285-9A92-D0BA-897090B42FAC}"/>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46</a:t>
            </a:fld>
            <a:endParaRPr lang="lt-LT"/>
          </a:p>
        </p:txBody>
      </p:sp>
      <p:sp>
        <p:nvSpPr>
          <p:cNvPr id="4" name="Subtitle 2">
            <a:extLst>
              <a:ext uri="{FF2B5EF4-FFF2-40B4-BE49-F238E27FC236}">
                <a16:creationId xmlns:a16="http://schemas.microsoft.com/office/drawing/2014/main" id="{95137B68-D77D-BBE4-E212-2CEFD6A05323}"/>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per pastaruosius 12 mėnesių Jums teko duoti kyšį Kėdainių raj. savivaldybėje? </a:t>
            </a: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A8AA7368-BCE6-19BA-7B43-B9F72B8B586B}"/>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PER PASTARUOSIUS 12 MĖNESIŲ TEKO DUOTI KYŠĮ? (PAGAL DARBINĘ SITUACIJĄ)</a:t>
            </a:r>
          </a:p>
        </p:txBody>
      </p:sp>
      <p:graphicFrame>
        <p:nvGraphicFramePr>
          <p:cNvPr id="2" name="Chart 1">
            <a:extLst>
              <a:ext uri="{FF2B5EF4-FFF2-40B4-BE49-F238E27FC236}">
                <a16:creationId xmlns:a16="http://schemas.microsoft.com/office/drawing/2014/main" id="{A662F005-AAB1-EC8A-56AB-11350DFB2E39}"/>
              </a:ext>
            </a:extLst>
          </p:cNvPr>
          <p:cNvGraphicFramePr/>
          <p:nvPr>
            <p:extLst>
              <p:ext uri="{D42A27DB-BD31-4B8C-83A1-F6EECF244321}">
                <p14:modId xmlns:p14="http://schemas.microsoft.com/office/powerpoint/2010/main" val="2805852942"/>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224020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0115C-3339-85BD-5DF3-49A6B02C8E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0AA1A02-DEFD-ED13-986B-BEEF323852EF}"/>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PRANEŠTUMĖTE APIE KORUPCIJOS ATVEJĮ?</a:t>
            </a:r>
          </a:p>
        </p:txBody>
      </p:sp>
      <p:sp>
        <p:nvSpPr>
          <p:cNvPr id="8" name="Slide Number Placeholder 3">
            <a:extLst>
              <a:ext uri="{FF2B5EF4-FFF2-40B4-BE49-F238E27FC236}">
                <a16:creationId xmlns:a16="http://schemas.microsoft.com/office/drawing/2014/main" id="{B817265F-F70C-B2C5-6065-341B78219631}"/>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47</a:t>
            </a:fld>
            <a:endParaRPr lang="lt-LT"/>
          </a:p>
        </p:txBody>
      </p:sp>
      <p:sp>
        <p:nvSpPr>
          <p:cNvPr id="4" name="Subtitle 2">
            <a:extLst>
              <a:ext uri="{FF2B5EF4-FFF2-40B4-BE49-F238E27FC236}">
                <a16:creationId xmlns:a16="http://schemas.microsoft.com/office/drawing/2014/main" id="{B07CEF46-6D0F-A5F3-EE06-7B8A9C908C0B}"/>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Jūs asmeniškai praneštumėte apie Jums žinomą korupcijos atvejį?;</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p:txBody>
      </p:sp>
      <p:graphicFrame>
        <p:nvGraphicFramePr>
          <p:cNvPr id="10" name="Chart 9">
            <a:extLst>
              <a:ext uri="{FF2B5EF4-FFF2-40B4-BE49-F238E27FC236}">
                <a16:creationId xmlns:a16="http://schemas.microsoft.com/office/drawing/2014/main" id="{9B22D2D8-D428-3233-3A87-16CCAFE8AD46}"/>
              </a:ext>
            </a:extLst>
          </p:cNvPr>
          <p:cNvGraphicFramePr/>
          <p:nvPr>
            <p:extLst>
              <p:ext uri="{D42A27DB-BD31-4B8C-83A1-F6EECF244321}">
                <p14:modId xmlns:p14="http://schemas.microsoft.com/office/powerpoint/2010/main" val="1938263801"/>
              </p:ext>
            </p:extLst>
          </p:nvPr>
        </p:nvGraphicFramePr>
        <p:xfrm>
          <a:off x="419101" y="1461142"/>
          <a:ext cx="11353800"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015697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B12-0006-A85E-315B-D5A12BE0A6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FC32CE-D1CA-A1AE-CCBD-D97E5680D1E9}"/>
              </a:ext>
            </a:extLst>
          </p:cNvPr>
          <p:cNvSpPr>
            <a:spLocks noGrp="1"/>
          </p:cNvSpPr>
          <p:nvPr>
            <p:ph type="ctrTitle"/>
          </p:nvPr>
        </p:nvSpPr>
        <p:spPr>
          <a:xfrm>
            <a:off x="419100" y="1"/>
            <a:ext cx="11353799" cy="1080654"/>
          </a:xfrm>
        </p:spPr>
        <p:txBody>
          <a:bodyPr>
            <a:normAutofit/>
          </a:bodyPr>
          <a:lstStyle/>
          <a:p>
            <a:pPr algn="l"/>
            <a:r>
              <a:rPr lang="lt-LT" sz="3200" dirty="0">
                <a:solidFill>
                  <a:schemeClr val="accent6">
                    <a:lumMod val="75000"/>
                  </a:schemeClr>
                </a:solidFill>
                <a:latin typeface="+mn-lt"/>
                <a:cs typeface="Times New Roman" panose="02020603050405020304" pitchFamily="18" charset="0"/>
              </a:rPr>
              <a:t>AR PRANEŠTUMĖTE APIE KORUPCIJOS ATVEJĮ?</a:t>
            </a:r>
          </a:p>
        </p:txBody>
      </p:sp>
      <p:sp>
        <p:nvSpPr>
          <p:cNvPr id="8" name="Slide Number Placeholder 3">
            <a:extLst>
              <a:ext uri="{FF2B5EF4-FFF2-40B4-BE49-F238E27FC236}">
                <a16:creationId xmlns:a16="http://schemas.microsoft.com/office/drawing/2014/main" id="{50198DC9-DF01-A2B0-4323-4CD598DCB53F}"/>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48</a:t>
            </a:fld>
            <a:endParaRPr lang="lt-LT"/>
          </a:p>
        </p:txBody>
      </p:sp>
      <p:sp>
        <p:nvSpPr>
          <p:cNvPr id="4" name="Subtitle 2">
            <a:extLst>
              <a:ext uri="{FF2B5EF4-FFF2-40B4-BE49-F238E27FC236}">
                <a16:creationId xmlns:a16="http://schemas.microsoft.com/office/drawing/2014/main" id="{4E2FA045-C34E-CECD-8D20-A78659E08848}"/>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Jūs asmeniškai praneštumėte apie Jums žinomą korupcijos atvejį? (N </a:t>
            </a:r>
            <a:r>
              <a:rPr lang="en-US" sz="1200" dirty="0">
                <a:solidFill>
                  <a:schemeClr val="accent6">
                    <a:lumMod val="75000"/>
                  </a:schemeClr>
                </a:solidFill>
                <a:cs typeface="Times New Roman" panose="02020603050405020304" pitchFamily="18" charset="0"/>
              </a:rPr>
              <a:t>= </a:t>
            </a:r>
            <a:r>
              <a:rPr lang="lt-LT" sz="1200" dirty="0">
                <a:solidFill>
                  <a:schemeClr val="accent6">
                    <a:lumMod val="75000"/>
                  </a:schemeClr>
                </a:solidFill>
                <a:cs typeface="Times New Roman" panose="02020603050405020304" pitchFamily="18" charset="0"/>
              </a:rPr>
              <a:t>396); </a:t>
            </a:r>
          </a:p>
          <a:p>
            <a:pPr algn="l">
              <a:spcBef>
                <a:spcPts val="0"/>
              </a:spcBef>
            </a:pPr>
            <a:r>
              <a:rPr lang="lt-LT" sz="1200" dirty="0">
                <a:solidFill>
                  <a:schemeClr val="accent6">
                    <a:lumMod val="75000"/>
                  </a:schemeClr>
                </a:solidFill>
                <a:cs typeface="Times New Roman" panose="02020603050405020304" pitchFamily="18" charset="0"/>
              </a:rPr>
              <a:t>* Lyginama su STT inicijuoja visuomenės apklausas – „Lietuvos korupcijos žemėlapis 2023/2024“</a:t>
            </a:r>
          </a:p>
          <a:p>
            <a:pPr algn="l">
              <a:spcBef>
                <a:spcPts val="0"/>
              </a:spcBef>
            </a:pPr>
            <a:endParaRPr lang="lt-LT" sz="1200" dirty="0">
              <a:solidFill>
                <a:schemeClr val="accent6">
                  <a:lumMod val="75000"/>
                </a:schemeClr>
              </a:solidFill>
              <a:cs typeface="Times New Roman" panose="02020603050405020304" pitchFamily="18" charset="0"/>
            </a:endParaRPr>
          </a:p>
        </p:txBody>
      </p:sp>
      <p:graphicFrame>
        <p:nvGraphicFramePr>
          <p:cNvPr id="10" name="Chart 9">
            <a:extLst>
              <a:ext uri="{FF2B5EF4-FFF2-40B4-BE49-F238E27FC236}">
                <a16:creationId xmlns:a16="http://schemas.microsoft.com/office/drawing/2014/main" id="{E23E9461-8412-9C0A-2C00-941E5E8B6BE6}"/>
              </a:ext>
            </a:extLst>
          </p:cNvPr>
          <p:cNvGraphicFramePr/>
          <p:nvPr>
            <p:extLst>
              <p:ext uri="{D42A27DB-BD31-4B8C-83A1-F6EECF244321}">
                <p14:modId xmlns:p14="http://schemas.microsoft.com/office/powerpoint/2010/main" val="1352666137"/>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145123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06A2C-6E58-831E-9F18-320B21923E05}"/>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F0F49545-B7FB-090F-8DDD-6B221591411D}"/>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49</a:t>
            </a:fld>
            <a:endParaRPr lang="lt-LT"/>
          </a:p>
        </p:txBody>
      </p:sp>
      <p:sp>
        <p:nvSpPr>
          <p:cNvPr id="4" name="Subtitle 2">
            <a:extLst>
              <a:ext uri="{FF2B5EF4-FFF2-40B4-BE49-F238E27FC236}">
                <a16:creationId xmlns:a16="http://schemas.microsoft.com/office/drawing/2014/main" id="{45D13E0E-2C54-95F0-341E-FD25262337D1}"/>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Jūs asmeniškai praneštumėte apie Jums žinomą korupcijos atvejį?;</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99; 146; 151</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24BC1FF2-80C2-8A36-5F28-135455190372}"/>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PRANEŠTUMĖTE APIE KORUPCIJOS ATVEJĮ? (PAGAL AMŽIAUS GRUPES)</a:t>
            </a:r>
          </a:p>
        </p:txBody>
      </p:sp>
      <p:graphicFrame>
        <p:nvGraphicFramePr>
          <p:cNvPr id="2" name="Chart 1">
            <a:extLst>
              <a:ext uri="{FF2B5EF4-FFF2-40B4-BE49-F238E27FC236}">
                <a16:creationId xmlns:a16="http://schemas.microsoft.com/office/drawing/2014/main" id="{DC525165-DCAF-3313-7340-BA701B24FB5B}"/>
              </a:ext>
            </a:extLst>
          </p:cNvPr>
          <p:cNvGraphicFramePr/>
          <p:nvPr>
            <p:extLst>
              <p:ext uri="{D42A27DB-BD31-4B8C-83A1-F6EECF244321}">
                <p14:modId xmlns:p14="http://schemas.microsoft.com/office/powerpoint/2010/main" val="3178193974"/>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317399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58E98-A09E-929E-FC10-01807D9FBC79}"/>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2ADEFFCF-F569-3A9D-9697-0E37346A4888}"/>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50</a:t>
            </a:fld>
            <a:endParaRPr lang="lt-LT"/>
          </a:p>
        </p:txBody>
      </p:sp>
      <p:sp>
        <p:nvSpPr>
          <p:cNvPr id="4" name="Subtitle 2">
            <a:extLst>
              <a:ext uri="{FF2B5EF4-FFF2-40B4-BE49-F238E27FC236}">
                <a16:creationId xmlns:a16="http://schemas.microsoft.com/office/drawing/2014/main" id="{906755ED-C1D5-4221-1557-DD26686D83B9}"/>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Jūs asmeniškai praneštumėte apie Jums žinomą korupcijos atvejį?;</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180; 216</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AB667BA3-A902-ABBC-55B5-9D1C2A7BE5D7}"/>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PRANEŠTUMĖTE APIE KORUPCIJOS ATVEJĮ? (PAGAL LYTĮ)</a:t>
            </a:r>
          </a:p>
        </p:txBody>
      </p:sp>
      <p:graphicFrame>
        <p:nvGraphicFramePr>
          <p:cNvPr id="3" name="Chart 2">
            <a:extLst>
              <a:ext uri="{FF2B5EF4-FFF2-40B4-BE49-F238E27FC236}">
                <a16:creationId xmlns:a16="http://schemas.microsoft.com/office/drawing/2014/main" id="{8478B463-A211-1B25-1477-2A0B792297C9}"/>
              </a:ext>
            </a:extLst>
          </p:cNvPr>
          <p:cNvGraphicFramePr/>
          <p:nvPr>
            <p:extLst>
              <p:ext uri="{D42A27DB-BD31-4B8C-83A1-F6EECF244321}">
                <p14:modId xmlns:p14="http://schemas.microsoft.com/office/powerpoint/2010/main" val="2265828050"/>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7005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2613F-2B85-126E-552C-D909C84FBFCB}"/>
            </a:ext>
          </a:extLst>
        </p:cNvPr>
        <p:cNvGrpSpPr/>
        <p:nvPr/>
      </p:nvGrpSpPr>
      <p:grpSpPr>
        <a:xfrm>
          <a:off x="0" y="0"/>
          <a:ext cx="0" cy="0"/>
          <a:chOff x="0" y="0"/>
          <a:chExt cx="0" cy="0"/>
        </a:xfrm>
      </p:grpSpPr>
      <p:sp>
        <p:nvSpPr>
          <p:cNvPr id="8" name="Slide Number Placeholder 3">
            <a:extLst>
              <a:ext uri="{FF2B5EF4-FFF2-40B4-BE49-F238E27FC236}">
                <a16:creationId xmlns:a16="http://schemas.microsoft.com/office/drawing/2014/main" id="{4417611C-70EB-6B8C-9950-D73BC60EFCD6}"/>
              </a:ext>
            </a:extLst>
          </p:cNvPr>
          <p:cNvSpPr>
            <a:spLocks noGrp="1"/>
          </p:cNvSpPr>
          <p:nvPr>
            <p:ph type="sldNum" sz="quarter" idx="12"/>
          </p:nvPr>
        </p:nvSpPr>
        <p:spPr>
          <a:xfrm>
            <a:off x="8610600" y="6356350"/>
            <a:ext cx="2743200" cy="365125"/>
          </a:xfrm>
        </p:spPr>
        <p:txBody>
          <a:bodyPr/>
          <a:lstStyle/>
          <a:p>
            <a:fld id="{5E929A9C-FEEA-46AE-A7D3-E2FF9991963E}" type="slidenum">
              <a:rPr lang="lt-LT" smtClean="0"/>
              <a:pPr/>
              <a:t>51</a:t>
            </a:fld>
            <a:endParaRPr lang="lt-LT"/>
          </a:p>
        </p:txBody>
      </p:sp>
      <p:sp>
        <p:nvSpPr>
          <p:cNvPr id="4" name="Subtitle 2">
            <a:extLst>
              <a:ext uri="{FF2B5EF4-FFF2-40B4-BE49-F238E27FC236}">
                <a16:creationId xmlns:a16="http://schemas.microsoft.com/office/drawing/2014/main" id="{9F67352D-C2AA-BFE3-E696-384050F82DC7}"/>
              </a:ext>
            </a:extLst>
          </p:cNvPr>
          <p:cNvSpPr>
            <a:spLocks noGrp="1"/>
          </p:cNvSpPr>
          <p:nvPr>
            <p:ph type="subTitle" idx="1"/>
          </p:nvPr>
        </p:nvSpPr>
        <p:spPr>
          <a:xfrm>
            <a:off x="515937" y="6239435"/>
            <a:ext cx="10938294" cy="626995"/>
          </a:xfrm>
        </p:spPr>
        <p:txBody>
          <a:bodyPr>
            <a:normAutofit/>
          </a:bodyPr>
          <a:lstStyle/>
          <a:p>
            <a:pPr algn="l">
              <a:spcBef>
                <a:spcPts val="0"/>
              </a:spcBef>
            </a:pPr>
            <a:r>
              <a:rPr lang="lt-LT" sz="1200" b="1" dirty="0">
                <a:solidFill>
                  <a:schemeClr val="accent6">
                    <a:lumMod val="75000"/>
                  </a:schemeClr>
                </a:solidFill>
                <a:cs typeface="Times New Roman" panose="02020603050405020304" pitchFamily="18" charset="0"/>
              </a:rPr>
              <a:t>Klausimas: </a:t>
            </a:r>
            <a:r>
              <a:rPr lang="lt-LT" sz="1200" dirty="0">
                <a:solidFill>
                  <a:schemeClr val="accent6">
                    <a:lumMod val="75000"/>
                  </a:schemeClr>
                </a:solidFill>
                <a:cs typeface="Times New Roman" panose="02020603050405020304" pitchFamily="18" charset="0"/>
              </a:rPr>
              <a:t>Ar Jūs asmeniškai praneštumėte apie Jums žinomą korupcijos atvejį?;</a:t>
            </a:r>
            <a:endParaRPr lang="en-US" sz="1200" dirty="0">
              <a:solidFill>
                <a:schemeClr val="accent6">
                  <a:lumMod val="75000"/>
                </a:schemeClr>
              </a:solidFill>
              <a:cs typeface="Times New Roman" panose="02020603050405020304" pitchFamily="18" charset="0"/>
            </a:endParaRPr>
          </a:p>
          <a:p>
            <a:pPr algn="l">
              <a:spcBef>
                <a:spcPts val="0"/>
              </a:spcBef>
            </a:pPr>
            <a:r>
              <a:rPr lang="lt-LT" sz="1200" dirty="0">
                <a:solidFill>
                  <a:schemeClr val="accent6">
                    <a:lumMod val="75000"/>
                  </a:schemeClr>
                </a:solidFill>
                <a:cs typeface="Times New Roman" panose="02020603050405020304" pitchFamily="18" charset="0"/>
              </a:rPr>
              <a:t>N</a:t>
            </a:r>
            <a:r>
              <a:rPr lang="en-US" sz="1200" dirty="0">
                <a:solidFill>
                  <a:schemeClr val="accent6">
                    <a:lumMod val="75000"/>
                  </a:schemeClr>
                </a:solidFill>
                <a:cs typeface="Times New Roman" panose="02020603050405020304" pitchFamily="18" charset="0"/>
              </a:rPr>
              <a:t>=</a:t>
            </a:r>
            <a:r>
              <a:rPr lang="lt-LT" sz="1200" dirty="0">
                <a:solidFill>
                  <a:schemeClr val="accent6">
                    <a:lumMod val="75000"/>
                  </a:schemeClr>
                </a:solidFill>
                <a:cs typeface="Times New Roman" panose="02020603050405020304" pitchFamily="18" charset="0"/>
              </a:rPr>
              <a:t>187; 209</a:t>
            </a:r>
          </a:p>
          <a:p>
            <a:pPr algn="l"/>
            <a:endParaRPr lang="en-GB" sz="1200" dirty="0">
              <a:solidFill>
                <a:schemeClr val="accent6">
                  <a:lumMod val="75000"/>
                </a:schemeClr>
              </a:solidFill>
              <a:cs typeface="Times New Roman" panose="02020603050405020304" pitchFamily="18" charset="0"/>
            </a:endParaRPr>
          </a:p>
        </p:txBody>
      </p:sp>
      <p:sp>
        <p:nvSpPr>
          <p:cNvPr id="6" name="Title 1">
            <a:extLst>
              <a:ext uri="{FF2B5EF4-FFF2-40B4-BE49-F238E27FC236}">
                <a16:creationId xmlns:a16="http://schemas.microsoft.com/office/drawing/2014/main" id="{7F1D3248-270A-4C6A-5951-53E6F42D0D6E}"/>
              </a:ext>
            </a:extLst>
          </p:cNvPr>
          <p:cNvSpPr txBox="1">
            <a:spLocks/>
          </p:cNvSpPr>
          <p:nvPr/>
        </p:nvSpPr>
        <p:spPr>
          <a:xfrm>
            <a:off x="419100" y="0"/>
            <a:ext cx="11152215" cy="1064029"/>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lt-LT" sz="3200" dirty="0">
                <a:solidFill>
                  <a:schemeClr val="accent6">
                    <a:lumMod val="75000"/>
                  </a:schemeClr>
                </a:solidFill>
                <a:latin typeface="+mn-lt"/>
                <a:cs typeface="Times New Roman" panose="02020603050405020304" pitchFamily="18" charset="0"/>
              </a:rPr>
              <a:t>AR PRANEŠTUMĖTE APIE KORUPCIJOS ATVEJĮ? (PAGAL DARBINĘ SITUACIJĄ)</a:t>
            </a:r>
          </a:p>
        </p:txBody>
      </p:sp>
      <p:graphicFrame>
        <p:nvGraphicFramePr>
          <p:cNvPr id="3" name="Chart 2">
            <a:extLst>
              <a:ext uri="{FF2B5EF4-FFF2-40B4-BE49-F238E27FC236}">
                <a16:creationId xmlns:a16="http://schemas.microsoft.com/office/drawing/2014/main" id="{FE3AA8FE-218A-60A9-7862-C75D0386432D}"/>
              </a:ext>
            </a:extLst>
          </p:cNvPr>
          <p:cNvGraphicFramePr/>
          <p:nvPr>
            <p:extLst>
              <p:ext uri="{D42A27DB-BD31-4B8C-83A1-F6EECF244321}">
                <p14:modId xmlns:p14="http://schemas.microsoft.com/office/powerpoint/2010/main" val="1517019030"/>
              </p:ext>
            </p:extLst>
          </p:nvPr>
        </p:nvGraphicFramePr>
        <p:xfrm>
          <a:off x="533401" y="1461142"/>
          <a:ext cx="11239499" cy="430783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6439333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veikslėlis 2">
            <a:extLst>
              <a:ext uri="{FF2B5EF4-FFF2-40B4-BE49-F238E27FC236}">
                <a16:creationId xmlns:a16="http://schemas.microsoft.com/office/drawing/2014/main" id="{3701A538-E361-4B17-BC8C-432EDE788AC1}"/>
              </a:ext>
            </a:extLst>
          </p:cNvPr>
          <p:cNvPicPr>
            <a:picLocks noChangeAspect="1"/>
          </p:cNvPicPr>
          <p:nvPr/>
        </p:nvPicPr>
        <p:blipFill rotWithShape="1">
          <a:blip r:embed="rId2">
            <a:extLst>
              <a:ext uri="{28A0092B-C50C-407E-A947-70E740481C1C}">
                <a14:useLocalDpi xmlns:a14="http://schemas.microsoft.com/office/drawing/2010/main" val="0"/>
              </a:ext>
            </a:extLst>
          </a:blip>
          <a:srcRect l="2619"/>
          <a:stretch/>
        </p:blipFill>
        <p:spPr>
          <a:xfrm>
            <a:off x="0" y="0"/>
            <a:ext cx="6678386" cy="6858000"/>
          </a:xfrm>
          <a:prstGeom prst="rect">
            <a:avLst/>
          </a:prstGeom>
        </p:spPr>
      </p:pic>
      <p:sp>
        <p:nvSpPr>
          <p:cNvPr id="7" name="TextBox 6">
            <a:extLst>
              <a:ext uri="{FF2B5EF4-FFF2-40B4-BE49-F238E27FC236}">
                <a16:creationId xmlns:a16="http://schemas.microsoft.com/office/drawing/2014/main" id="{6101DC32-16E3-4D99-A956-F066F24A8041}"/>
              </a:ext>
            </a:extLst>
          </p:cNvPr>
          <p:cNvSpPr txBox="1"/>
          <p:nvPr/>
        </p:nvSpPr>
        <p:spPr>
          <a:xfrm>
            <a:off x="1955800" y="0"/>
            <a:ext cx="10236200" cy="6858000"/>
          </a:xfrm>
          <a:prstGeom prst="rect">
            <a:avLst/>
          </a:prstGeom>
          <a:gradFill flip="none" rotWithShape="1">
            <a:gsLst>
              <a:gs pos="0">
                <a:schemeClr val="accent1">
                  <a:lumMod val="8000"/>
                  <a:lumOff val="92000"/>
                  <a:alpha val="0"/>
                </a:schemeClr>
              </a:gs>
              <a:gs pos="39000">
                <a:schemeClr val="bg1"/>
              </a:gs>
              <a:gs pos="100000">
                <a:schemeClr val="bg1"/>
              </a:gs>
            </a:gsLst>
            <a:lin ang="0" scaled="1"/>
            <a:tileRect/>
          </a:gradFill>
        </p:spPr>
        <p:txBody>
          <a:bodyPr wrap="square" rtlCol="0">
            <a:spAutoFit/>
          </a:bodyPr>
          <a:lstStyle/>
          <a:p>
            <a:endParaRPr lang="lt-LT"/>
          </a:p>
        </p:txBody>
      </p:sp>
      <p:sp>
        <p:nvSpPr>
          <p:cNvPr id="10" name="Shape 594"/>
          <p:cNvSpPr/>
          <p:nvPr/>
        </p:nvSpPr>
        <p:spPr>
          <a:xfrm>
            <a:off x="7048500" y="2171575"/>
            <a:ext cx="4286249" cy="2523768"/>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lgn="ctr">
              <a:spcBef>
                <a:spcPts val="600"/>
              </a:spcBef>
            </a:pPr>
            <a:endParaRPr lang="en-US" b="1" dirty="0">
              <a:solidFill>
                <a:schemeClr val="accent6">
                  <a:lumMod val="75000"/>
                </a:schemeClr>
              </a:solidFill>
              <a:cs typeface="Times New Roman" panose="02020603050405020304" pitchFamily="18" charset="0"/>
            </a:endParaRPr>
          </a:p>
          <a:p>
            <a:pPr algn="ctr"/>
            <a:r>
              <a:rPr lang="en-US" b="1" dirty="0">
                <a:solidFill>
                  <a:schemeClr val="accent6">
                    <a:lumMod val="75000"/>
                  </a:schemeClr>
                </a:solidFill>
                <a:cs typeface="Times New Roman" panose="02020603050405020304" pitchFamily="18" charset="0"/>
              </a:rPr>
              <a:t>UAB </a:t>
            </a:r>
            <a:r>
              <a:rPr lang="lt-LT" b="1" dirty="0">
                <a:solidFill>
                  <a:schemeClr val="accent6">
                    <a:lumMod val="75000"/>
                  </a:schemeClr>
                </a:solidFill>
                <a:cs typeface="Times New Roman" pitchFamily="18" charset="0"/>
              </a:rPr>
              <a:t>„Rinkos tyrimų centras“</a:t>
            </a:r>
            <a:br>
              <a:rPr lang="lt-LT" dirty="0">
                <a:solidFill>
                  <a:schemeClr val="accent6">
                    <a:lumMod val="75000"/>
                  </a:schemeClr>
                </a:solidFill>
                <a:cs typeface="Times New Roman" pitchFamily="18" charset="0"/>
              </a:rPr>
            </a:br>
            <a:r>
              <a:rPr lang="lt-LT" dirty="0">
                <a:solidFill>
                  <a:schemeClr val="accent6">
                    <a:lumMod val="75000"/>
                  </a:schemeClr>
                </a:solidFill>
                <a:cs typeface="Times New Roman" pitchFamily="18" charset="0"/>
              </a:rPr>
              <a:t>Sporto g. 11, Vilnius</a:t>
            </a:r>
          </a:p>
          <a:p>
            <a:pPr algn="ctr"/>
            <a:r>
              <a:rPr lang="en-US" u="sng" dirty="0">
                <a:solidFill>
                  <a:schemeClr val="accent1">
                    <a:lumMod val="75000"/>
                  </a:schemeClr>
                </a:solidFill>
                <a:cs typeface="Times New Roman" pitchFamily="18" charset="0"/>
              </a:rPr>
              <a:t>www.rtcentras.lt</a:t>
            </a:r>
            <a:br>
              <a:rPr lang="lt-LT" dirty="0">
                <a:solidFill>
                  <a:schemeClr val="accent6">
                    <a:lumMod val="75000"/>
                  </a:schemeClr>
                </a:solidFill>
                <a:cs typeface="Times New Roman" pitchFamily="18" charset="0"/>
              </a:rPr>
            </a:br>
            <a:br>
              <a:rPr lang="lt-LT" dirty="0">
                <a:solidFill>
                  <a:schemeClr val="accent6">
                    <a:lumMod val="75000"/>
                  </a:schemeClr>
                </a:solidFill>
                <a:cs typeface="Times New Roman" pitchFamily="18" charset="0"/>
              </a:rPr>
            </a:br>
            <a:r>
              <a:rPr lang="lt-LT" dirty="0">
                <a:solidFill>
                  <a:schemeClr val="accent6">
                    <a:lumMod val="75000"/>
                  </a:schemeClr>
                </a:solidFill>
                <a:cs typeface="Times New Roman" pitchFamily="18" charset="0"/>
              </a:rPr>
              <a:t>El. paštas: </a:t>
            </a:r>
            <a:r>
              <a:rPr lang="lt-LT" u="sng" dirty="0" err="1">
                <a:solidFill>
                  <a:schemeClr val="accent1">
                    <a:lumMod val="75000"/>
                  </a:schemeClr>
                </a:solidFill>
                <a:cs typeface="Times New Roman" pitchFamily="18" charset="0"/>
              </a:rPr>
              <a:t>info</a:t>
            </a:r>
            <a:r>
              <a:rPr lang="en-US" u="sng" dirty="0">
                <a:solidFill>
                  <a:schemeClr val="accent1">
                    <a:lumMod val="75000"/>
                  </a:schemeClr>
                </a:solidFill>
                <a:cs typeface="Times New Roman" pitchFamily="18" charset="0"/>
              </a:rPr>
              <a:t>@rtcentras.lt</a:t>
            </a:r>
            <a:endParaRPr lang="lt-LT" u="sng" dirty="0">
              <a:solidFill>
                <a:schemeClr val="accent1">
                  <a:lumMod val="75000"/>
                </a:schemeClr>
              </a:solidFill>
              <a:cs typeface="Times New Roman" pitchFamily="18" charset="0"/>
            </a:endParaRPr>
          </a:p>
          <a:p>
            <a:pPr algn="ctr">
              <a:spcBef>
                <a:spcPts val="600"/>
              </a:spcBef>
            </a:pPr>
            <a:endParaRPr lang="en-US" dirty="0">
              <a:solidFill>
                <a:schemeClr val="accent1">
                  <a:lumMod val="75000"/>
                </a:schemeClr>
              </a:solidFill>
              <a:cs typeface="Times New Roman" pitchFamily="18" charset="0"/>
            </a:endParaRPr>
          </a:p>
          <a:p>
            <a:pPr algn="ctr">
              <a:spcBef>
                <a:spcPts val="600"/>
              </a:spcBef>
            </a:pPr>
            <a:endParaRPr sz="2000" b="1" dirty="0">
              <a:solidFill>
                <a:schemeClr val="accent6">
                  <a:lumMod val="75000"/>
                </a:schemeClr>
              </a:solidFill>
              <a:latin typeface="Times New Roman" panose="02020603050405020304" pitchFamily="18" charset="0"/>
              <a:cs typeface="Times New Roman" panose="02020603050405020304" pitchFamily="18" charset="0"/>
            </a:endParaRPr>
          </a:p>
        </p:txBody>
      </p:sp>
      <p:pic>
        <p:nvPicPr>
          <p:cNvPr id="2" name="Grafinis elementas 1">
            <a:extLst>
              <a:ext uri="{FF2B5EF4-FFF2-40B4-BE49-F238E27FC236}">
                <a16:creationId xmlns:a16="http://schemas.microsoft.com/office/drawing/2014/main" id="{0A1515C3-D6A9-3618-171B-9E36FF15EBA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368118" y="5763718"/>
            <a:ext cx="2165070" cy="652957"/>
          </a:xfrm>
          <a:prstGeom prst="rect">
            <a:avLst/>
          </a:prstGeom>
        </p:spPr>
      </p:pic>
    </p:spTree>
    <p:extLst>
      <p:ext uri="{BB962C8B-B14F-4D97-AF65-F5344CB8AC3E}">
        <p14:creationId xmlns:p14="http://schemas.microsoft.com/office/powerpoint/2010/main" val="1942754092"/>
      </p:ext>
    </p:extLst>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47423</TotalTime>
  <Words>2663</Words>
  <Application>Microsoft Office PowerPoint</Application>
  <PresentationFormat>Widescreen</PresentationFormat>
  <Paragraphs>308</Paragraphs>
  <Slides>52</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52</vt:i4>
      </vt:variant>
    </vt:vector>
  </HeadingPairs>
  <TitlesOfParts>
    <vt:vector size="57" baseType="lpstr">
      <vt:lpstr>Arial</vt:lpstr>
      <vt:lpstr>Calibri</vt:lpstr>
      <vt:lpstr>Calibri Light</vt:lpstr>
      <vt:lpstr>Times New Roman</vt:lpstr>
      <vt:lpstr>„Office“ tema</vt:lpstr>
      <vt:lpstr>PowerPoint Presentation</vt:lpstr>
      <vt:lpstr>PowerPoint Presentation</vt:lpstr>
      <vt:lpstr>TYRIMO METODAS</vt:lpstr>
      <vt:lpstr>PAKLAIDŲ LENTELĖ</vt:lpstr>
      <vt:lpstr>PowerPoint Presentation</vt:lpstr>
      <vt:lpstr>SANTRAUKA (1)</vt:lpstr>
      <vt:lpstr>SANTRAUKA (2)</vt:lpstr>
      <vt:lpstr>PowerPoint Presentation</vt:lpstr>
      <vt:lpstr>APKLAUSTŲJŲ CHARAKTERISTIKOS</vt:lpstr>
      <vt:lpstr>APKLAUSTŲJŲ CHARAKTERISTIKOS</vt:lpstr>
      <vt:lpstr>PowerPoint Presentation</vt:lpstr>
      <vt:lpstr>AKTUALIAUSIOS KĖDAINIŲ RAJ. SAVIVALDYBĖS PROBLEMOS</vt:lpstr>
      <vt:lpstr>PowerPoint Presentation</vt:lpstr>
      <vt:lpstr>PowerPoint Presentation</vt:lpstr>
      <vt:lpstr>PowerPoint Presentation</vt:lpstr>
      <vt:lpstr>PowerPoint Presentation</vt:lpstr>
      <vt:lpstr>VEIKLOS SKAIDRUMAS ĮVAIRIOSE SRITYSE KĖDAINIŲ RAJONO SAVIVALDYBĖJE</vt:lpstr>
      <vt:lpstr>PowerPoint Presentation</vt:lpstr>
      <vt:lpstr>PowerPoint Presentation</vt:lpstr>
      <vt:lpstr>PowerPoint Presentation</vt:lpstr>
      <vt:lpstr>LABIAUSIAI KORUMPUOTOS KĖDAINIŲ RAJ. SAVIVALDYBĖS ĮSTAIGOS IN INSTITUCIJOS</vt:lpstr>
      <vt:lpstr>KORUPCIJOS MASTO KĖDAINIŲ RAJ. SAVIVALDYBĖJE POKYČIO VERTINIMAS</vt:lpstr>
      <vt:lpstr>KORUPCIJOS MASTO KĖDAINIŲ RAJ. SAVIVALDYBĖJE IR LIETUVOJE POKYČIO VERTINIMAS</vt:lpstr>
      <vt:lpstr>PowerPoint Presentation</vt:lpstr>
      <vt:lpstr>PowerPoint Presentation</vt:lpstr>
      <vt:lpstr>PowerPoint Presentation</vt:lpstr>
      <vt:lpstr>KORUPCIJOS FORMOS KĖDAINIŲ RAJ. SAVIVALDYBĖJE</vt:lpstr>
      <vt:lpstr>PowerPoint Presentation</vt:lpstr>
      <vt:lpstr>PowerPoint Presentation</vt:lpstr>
      <vt:lpstr>PowerPoint Presentation</vt:lpstr>
      <vt:lpstr>PowerPoint Presentation</vt:lpstr>
      <vt:lpstr>AR KYŠIO DAVIMAS PADEDA SPRĘSTI PROBLEMAS?</vt:lpstr>
      <vt:lpstr>AR KYŠIO DAVIMAS PADEDA SPRĘSTI PROBLEMAS?</vt:lpstr>
      <vt:lpstr>PowerPoint Presentation</vt:lpstr>
      <vt:lpstr>PowerPoint Presentation</vt:lpstr>
      <vt:lpstr>PowerPoint Presentation</vt:lpstr>
      <vt:lpstr>AR DUOTUMĖTE KYŠĮ, NORĖDAMAS IŠSPRĘSTI SAVO PROBLEMAS?</vt:lpstr>
      <vt:lpstr>AR DUOTUMĖTE KYŠĮ, NORĖDAMAS IŠSPRĘSTI SAVO PROBLEMAS?</vt:lpstr>
      <vt:lpstr>PowerPoint Presentation</vt:lpstr>
      <vt:lpstr>PowerPoint Presentation</vt:lpstr>
      <vt:lpstr>PowerPoint Presentation</vt:lpstr>
      <vt:lpstr>AR PER PASTARUOSIUS 12 MĖNESIŲ TEKO DUOTI KYŠĮ?</vt:lpstr>
      <vt:lpstr>AR PER PASTARUOSIUS 12 MĖNESIŲ TEKO DUOTI KYŠĮ?</vt:lpstr>
      <vt:lpstr>PowerPoint Presentation</vt:lpstr>
      <vt:lpstr>PowerPoint Presentation</vt:lpstr>
      <vt:lpstr>PowerPoint Presentation</vt:lpstr>
      <vt:lpstr>AR PRANEŠTUMĖTE APIE KORUPCIJOS ATVEJĮ?</vt:lpstr>
      <vt:lpstr>AR PRANEŠTUMĖTE APIE KORUPCIJOS ATVEJĮ?</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pateiktis</dc:title>
  <dc:creator>Destytojas</dc:creator>
  <cp:lastModifiedBy>Guoda Gudelyte</cp:lastModifiedBy>
  <cp:revision>1788</cp:revision>
  <cp:lastPrinted>2021-12-23T11:45:29Z</cp:lastPrinted>
  <dcterms:created xsi:type="dcterms:W3CDTF">2021-05-04T06:32:25Z</dcterms:created>
  <dcterms:modified xsi:type="dcterms:W3CDTF">2025-01-20T08:47:52Z</dcterms:modified>
</cp:coreProperties>
</file>