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78" r:id="rId5"/>
    <p:sldId id="279" r:id="rId6"/>
    <p:sldId id="259" r:id="rId7"/>
    <p:sldId id="260" r:id="rId8"/>
    <p:sldId id="261" r:id="rId9"/>
    <p:sldId id="273" r:id="rId10"/>
    <p:sldId id="280" r:id="rId11"/>
    <p:sldId id="262" r:id="rId12"/>
    <p:sldId id="263" r:id="rId13"/>
    <p:sldId id="275" r:id="rId14"/>
    <p:sldId id="276" r:id="rId15"/>
    <p:sldId id="277" r:id="rId16"/>
    <p:sldId id="264" r:id="rId17"/>
    <p:sldId id="265" r:id="rId18"/>
    <p:sldId id="267" r:id="rId19"/>
    <p:sldId id="269" r:id="rId20"/>
    <p:sldId id="270" r:id="rId21"/>
    <p:sldId id="271" r:id="rId22"/>
    <p:sldId id="272" r:id="rId2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Numatytoji sekcija" id="{5572CB5B-C6C8-4720-A53F-65B55B33B9CF}">
          <p14:sldIdLst>
            <p14:sldId id="256"/>
            <p14:sldId id="257"/>
            <p14:sldId id="258"/>
            <p14:sldId id="278"/>
            <p14:sldId id="279"/>
            <p14:sldId id="259"/>
            <p14:sldId id="260"/>
            <p14:sldId id="261"/>
            <p14:sldId id="273"/>
            <p14:sldId id="280"/>
            <p14:sldId id="262"/>
            <p14:sldId id="263"/>
            <p14:sldId id="275"/>
            <p14:sldId id="276"/>
            <p14:sldId id="277"/>
            <p14:sldId id="264"/>
            <p14:sldId id="265"/>
          </p14:sldIdLst>
        </p14:section>
        <p14:section name="Skyrius be pavadinimo" id="{102DC3A6-9852-4D4A-98FF-E8B131A35649}">
          <p14:sldIdLst>
            <p14:sldId id="267"/>
            <p14:sldId id="269"/>
            <p14:sldId id="270"/>
            <p14:sldId id="271"/>
            <p14:sldId id="27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Šviesus stilius 3 – paryškinimas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t-LT" sz="2000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Suaugusių asmenų su negalia dalis pagal lytį </a:t>
            </a:r>
            <a:endParaRPr lang="en-US" sz="2000" b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18377985048519649"/>
          <c:y val="3.683241252302025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Pasiskirstymas pagal lytį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8AD-44E1-9612-F943B26A0ED3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D8AD-44E1-9612-F943B26A0ED3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D8AD-44E1-9612-F943B26A0ED3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D8AD-44E1-9612-F943B26A0ED3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lt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MOTERYS</c:v>
                </c:pt>
                <c:pt idx="1">
                  <c:v>VYRAI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55</c:v>
                </c:pt>
                <c:pt idx="1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92-421A-94EB-9167777868FB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t-LT" sz="2000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Asmenų su negalia dalis, kuriems negalia nustatyta pirmą kartą ar pakartotinai</a:t>
            </a:r>
            <a:endParaRPr lang="en-US" sz="2000" b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11911130725884145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E57-4876-AC4E-DC8BD942212D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E57-4876-AC4E-DC8BD942212D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BE57-4876-AC4E-DC8BD942212D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BE57-4876-AC4E-DC8BD942212D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lt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PIRMĄ KARTĄ</c:v>
                </c:pt>
                <c:pt idx="1">
                  <c:v>PAKARTOTINAI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18</c:v>
                </c:pt>
                <c:pt idx="1">
                  <c:v>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5C-4577-9A3B-44FD13B97194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2024 met</a:t>
            </a:r>
            <a:r>
              <a:rPr lang="lt-LT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ų duomenys</a:t>
            </a:r>
          </a:p>
        </c:rich>
      </c:tx>
      <c:layout>
        <c:manualLayout>
          <c:xMode val="edge"/>
          <c:yMode val="edge"/>
          <c:x val="0.32518013925945205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6.4913750244029414E-2"/>
          <c:y val="7.3002727527619563E-2"/>
          <c:w val="0.87161517537580535"/>
          <c:h val="0.7105186109383071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MOTERYS</c:v>
                </c:pt>
              </c:strCache>
            </c:strRef>
          </c:tx>
          <c:spPr>
            <a:solidFill>
              <a:schemeClr val="accent6">
                <a:tint val="6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18-29 m.</c:v>
                </c:pt>
                <c:pt idx="1">
                  <c:v>30-49 m.</c:v>
                </c:pt>
                <c:pt idx="2">
                  <c:v>50-64 m.</c:v>
                </c:pt>
                <c:pt idx="3">
                  <c:v>65+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95</c:v>
                </c:pt>
                <c:pt idx="1">
                  <c:v>341</c:v>
                </c:pt>
                <c:pt idx="2">
                  <c:v>917</c:v>
                </c:pt>
                <c:pt idx="3">
                  <c:v>873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B0-4EC4-AD13-FE47C262CC7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VYRAI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18-29 m.</c:v>
                </c:pt>
                <c:pt idx="1">
                  <c:v>30-49 m.</c:v>
                </c:pt>
                <c:pt idx="2">
                  <c:v>50-64 m.</c:v>
                </c:pt>
                <c:pt idx="3">
                  <c:v>65+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129</c:v>
                </c:pt>
                <c:pt idx="1">
                  <c:v>366</c:v>
                </c:pt>
                <c:pt idx="2">
                  <c:v>930</c:v>
                </c:pt>
                <c:pt idx="3">
                  <c:v>429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EB0-4EC4-AD13-FE47C262CC7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6">
                <a:shade val="6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18-29 m.</c:v>
                </c:pt>
                <c:pt idx="1">
                  <c:v>30-49 m.</c:v>
                </c:pt>
                <c:pt idx="2">
                  <c:v>50-64 m.</c:v>
                </c:pt>
                <c:pt idx="3">
                  <c:v>65+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8EB0-4EC4-AD13-FE47C262CC7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620120095"/>
        <c:axId val="620136895"/>
      </c:barChart>
      <c:catAx>
        <c:axId val="620120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  <c:crossAx val="620136895"/>
        <c:crosses val="autoZero"/>
        <c:auto val="1"/>
        <c:lblAlgn val="ctr"/>
        <c:lblOffset val="100"/>
        <c:noMultiLvlLbl val="0"/>
      </c:catAx>
      <c:valAx>
        <c:axId val="6201368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6201200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>
        <c:manualLayout>
          <c:xMode val="edge"/>
          <c:yMode val="edge"/>
          <c:x val="0.41271274809657055"/>
          <c:y val="0.92730367650170831"/>
          <c:w val="0.19623067612416215"/>
          <c:h val="6.385763356018146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Asmenys su negalia pagal amžiaus grupes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1.4545454545454545E-2"/>
          <c:y val="7.9043756275432017E-2"/>
          <c:w val="0.97090909090909094"/>
          <c:h val="0.658443428631823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6">
                <a:tint val="58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Vaikai</c:v>
                </c:pt>
                <c:pt idx="1">
                  <c:v>Darbingo amžiaus</c:v>
                </c:pt>
                <c:pt idx="2">
                  <c:v>Pensinio amžiaus</c:v>
                </c:pt>
                <c:pt idx="3">
                  <c:v>Bendras skaičius</c:v>
                </c:pt>
              </c:strCache>
            </c:strRef>
          </c:cat>
          <c:val>
            <c:numRef>
              <c:f>Lapas1!$B$2:$B$5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0-20FA-4162-A04D-196A22CCF78E}"/>
            </c:ext>
          </c:extLst>
        </c:ser>
        <c:ser>
          <c:idx val="1"/>
          <c:order val="1"/>
          <c:tx>
            <c:strRef>
              <c:f>Lapas1!$C$1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6">
                <a:tint val="86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2.6446280991735539E-3"/>
                  <c:y val="6.885906040268444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CBD-4F42-A549-C18260C8B0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Vaikai</c:v>
                </c:pt>
                <c:pt idx="1">
                  <c:v>Darbingo amžiaus</c:v>
                </c:pt>
                <c:pt idx="2">
                  <c:v>Pensinio amžiaus</c:v>
                </c:pt>
                <c:pt idx="3">
                  <c:v>Bendras skaičius</c:v>
                </c:pt>
              </c:strCache>
            </c:strRef>
          </c:cat>
          <c:val>
            <c:numRef>
              <c:f>Lapas1!$C$2:$C$5</c:f>
              <c:numCache>
                <c:formatCode>General</c:formatCode>
                <c:ptCount val="4"/>
                <c:pt idx="0">
                  <c:v>333</c:v>
                </c:pt>
                <c:pt idx="1">
                  <c:v>2524</c:v>
                </c:pt>
                <c:pt idx="2">
                  <c:v>913</c:v>
                </c:pt>
                <c:pt idx="3">
                  <c:v>3770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0FA-4162-A04D-196A22CCF78E}"/>
            </c:ext>
          </c:extLst>
        </c:ser>
        <c:ser>
          <c:idx val="2"/>
          <c:order val="2"/>
          <c:tx>
            <c:strRef>
              <c:f>Lapas1!$D$1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chemeClr val="accent6">
                <a:shade val="86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7.178539343655855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CBD-4F42-A549-C18260C8B0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Vaikai</c:v>
                </c:pt>
                <c:pt idx="1">
                  <c:v>Darbingo amžiaus</c:v>
                </c:pt>
                <c:pt idx="2">
                  <c:v>Pensinio amžiaus</c:v>
                </c:pt>
                <c:pt idx="3">
                  <c:v>Bendras skaičius</c:v>
                </c:pt>
              </c:strCache>
            </c:strRef>
          </c:cat>
          <c:val>
            <c:numRef>
              <c:f>Lapas1!$D$2:$D$5</c:f>
              <c:numCache>
                <c:formatCode>General</c:formatCode>
                <c:ptCount val="4"/>
                <c:pt idx="0">
                  <c:v>353</c:v>
                </c:pt>
                <c:pt idx="1">
                  <c:v>2453</c:v>
                </c:pt>
                <c:pt idx="2">
                  <c:v>1038</c:v>
                </c:pt>
                <c:pt idx="3">
                  <c:v>3844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0FA-4162-A04D-196A22CCF78E}"/>
            </c:ext>
          </c:extLst>
        </c:ser>
        <c:ser>
          <c:idx val="3"/>
          <c:order val="3"/>
          <c:tx>
            <c:strRef>
              <c:f>Lapas1!$E$1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chemeClr val="accent6">
                <a:shade val="58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-2.4242144195105838E-17"/>
                  <c:y val="7.092691433705014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CBD-4F42-A549-C18260C8B0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Vaikai</c:v>
                </c:pt>
                <c:pt idx="1">
                  <c:v>Darbingo amžiaus</c:v>
                </c:pt>
                <c:pt idx="2">
                  <c:v>Pensinio amžiaus</c:v>
                </c:pt>
                <c:pt idx="3">
                  <c:v>Bendras skaičius</c:v>
                </c:pt>
              </c:strCache>
            </c:strRef>
          </c:cat>
          <c:val>
            <c:numRef>
              <c:f>Lapas1!$E$2:$E$5</c:f>
              <c:numCache>
                <c:formatCode>General</c:formatCode>
                <c:ptCount val="4"/>
                <c:pt idx="0">
                  <c:v>393</c:v>
                </c:pt>
                <c:pt idx="1">
                  <c:v>2778</c:v>
                </c:pt>
                <c:pt idx="2">
                  <c:v>1302</c:v>
                </c:pt>
                <c:pt idx="3">
                  <c:v>4473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C7-4A57-B4EE-788D027AE77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2042835375"/>
        <c:axId val="2042832495"/>
      </c:barChart>
      <c:catAx>
        <c:axId val="20428353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  <c:crossAx val="2042832495"/>
        <c:crosses val="autoZero"/>
        <c:auto val="1"/>
        <c:lblAlgn val="ctr"/>
        <c:lblOffset val="100"/>
        <c:noMultiLvlLbl val="0"/>
      </c:catAx>
      <c:valAx>
        <c:axId val="2042832495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04283537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Dirbantys darbingo amžiaus asmenys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5.1575889902093483E-2"/>
          <c:y val="6.3307811772952791E-2"/>
          <c:w val="0.94215058437645105"/>
          <c:h val="0.69556287428768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Column1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58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tint val="58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tint val="58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Negalia 45-55 proc. (III gr.)</c:v>
                </c:pt>
                <c:pt idx="1">
                  <c:v>Negalia 60-70 proc. (II gr.)</c:v>
                </c:pt>
                <c:pt idx="2">
                  <c:v>Negalia 75-100 proc. ( I gr.)</c:v>
                </c:pt>
                <c:pt idx="3">
                  <c:v>Bendras skaičius</c:v>
                </c:pt>
              </c:strCache>
            </c:strRef>
          </c:cat>
          <c:val>
            <c:numRef>
              <c:f>Lapas1!$B$2:$B$5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0-92A7-43BB-A21E-950E0BAC5EE2}"/>
            </c:ext>
          </c:extLst>
        </c:ser>
        <c:ser>
          <c:idx val="1"/>
          <c:order val="1"/>
          <c:tx>
            <c:strRef>
              <c:f>Lapas1!$C$1</c:f>
              <c:strCache>
                <c:ptCount val="1"/>
                <c:pt idx="0">
                  <c:v>2022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86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tint val="86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tint val="86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Negalia 45-55 proc. (III gr.)</c:v>
                </c:pt>
                <c:pt idx="1">
                  <c:v>Negalia 60-70 proc. (II gr.)</c:v>
                </c:pt>
                <c:pt idx="2">
                  <c:v>Negalia 75-100 proc. ( I gr.)</c:v>
                </c:pt>
                <c:pt idx="3">
                  <c:v>Bendras skaičius</c:v>
                </c:pt>
              </c:strCache>
            </c:strRef>
          </c:cat>
          <c:val>
            <c:numRef>
              <c:f>Lapas1!$C$2:$C$5</c:f>
              <c:numCache>
                <c:formatCode>General</c:formatCode>
                <c:ptCount val="4"/>
                <c:pt idx="0">
                  <c:v>449</c:v>
                </c:pt>
                <c:pt idx="1">
                  <c:v>177</c:v>
                </c:pt>
                <c:pt idx="2">
                  <c:v>11</c:v>
                </c:pt>
                <c:pt idx="3">
                  <c:v>637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2A7-43BB-A21E-950E0BAC5EE2}"/>
            </c:ext>
          </c:extLst>
        </c:ser>
        <c:ser>
          <c:idx val="2"/>
          <c:order val="2"/>
          <c:tx>
            <c:strRef>
              <c:f>Lapas1!$D$1</c:f>
              <c:strCache>
                <c:ptCount val="1"/>
                <c:pt idx="0">
                  <c:v>2023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86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shade val="86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shade val="86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Negalia 45-55 proc. (III gr.)</c:v>
                </c:pt>
                <c:pt idx="1">
                  <c:v>Negalia 60-70 proc. (II gr.)</c:v>
                </c:pt>
                <c:pt idx="2">
                  <c:v>Negalia 75-100 proc. ( I gr.)</c:v>
                </c:pt>
                <c:pt idx="3">
                  <c:v>Bendras skaičius</c:v>
                </c:pt>
              </c:strCache>
            </c:strRef>
          </c:cat>
          <c:val>
            <c:numRef>
              <c:f>Lapas1!$D$2:$D$5</c:f>
              <c:numCache>
                <c:formatCode>General</c:formatCode>
                <c:ptCount val="4"/>
                <c:pt idx="0">
                  <c:v>438</c:v>
                </c:pt>
                <c:pt idx="1">
                  <c:v>181</c:v>
                </c:pt>
                <c:pt idx="2">
                  <c:v>15</c:v>
                </c:pt>
                <c:pt idx="3">
                  <c:v>634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2A7-43BB-A21E-950E0BAC5EE2}"/>
            </c:ext>
          </c:extLst>
        </c:ser>
        <c:ser>
          <c:idx val="3"/>
          <c:order val="3"/>
          <c:tx>
            <c:strRef>
              <c:f>Lapas1!$E$1</c:f>
              <c:strCache>
                <c:ptCount val="1"/>
                <c:pt idx="0">
                  <c:v>2024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8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shade val="58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shade val="58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Negalia 45-55 proc. (III gr.)</c:v>
                </c:pt>
                <c:pt idx="1">
                  <c:v>Negalia 60-70 proc. (II gr.)</c:v>
                </c:pt>
                <c:pt idx="2">
                  <c:v>Negalia 75-100 proc. ( I gr.)</c:v>
                </c:pt>
                <c:pt idx="3">
                  <c:v>Bendras skaičius</c:v>
                </c:pt>
              </c:strCache>
            </c:strRef>
          </c:cat>
          <c:val>
            <c:numRef>
              <c:f>Lapas1!$E$2:$E$5</c:f>
              <c:numCache>
                <c:formatCode>General</c:formatCode>
                <c:ptCount val="4"/>
                <c:pt idx="0">
                  <c:v>472</c:v>
                </c:pt>
                <c:pt idx="1">
                  <c:v>166</c:v>
                </c:pt>
                <c:pt idx="2">
                  <c:v>8</c:v>
                </c:pt>
                <c:pt idx="3">
                  <c:v>647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09-42FC-859D-CF97AFCE516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106583503"/>
        <c:axId val="2106581103"/>
      </c:barChart>
      <c:catAx>
        <c:axId val="21065835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  <c:crossAx val="2106581103"/>
        <c:crosses val="autoZero"/>
        <c:auto val="1"/>
        <c:lblAlgn val="ctr"/>
        <c:lblOffset val="100"/>
        <c:noMultiLvlLbl val="0"/>
      </c:catAx>
      <c:valAx>
        <c:axId val="21065811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21065835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lt-LT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Darbingo amžiaus asmenys</a:t>
            </a:r>
          </a:p>
        </c:rich>
      </c:tx>
      <c:layout>
        <c:manualLayout>
          <c:xMode val="edge"/>
          <c:yMode val="edge"/>
          <c:x val="0.32056005524946762"/>
          <c:y val="3.084039343599865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4.3470071719226185E-2"/>
          <c:y val="2.3230587065101886E-2"/>
          <c:w val="0.93725862262895132"/>
          <c:h val="0.703684285678206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8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shade val="58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shade val="58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Negalia 75-100 proc. (I gr.)</c:v>
                </c:pt>
                <c:pt idx="1">
                  <c:v>Negalia 60-70 proc. (II gr.)</c:v>
                </c:pt>
                <c:pt idx="2">
                  <c:v>Negalia 45-55 proc. (III gr.)</c:v>
                </c:pt>
                <c:pt idx="3">
                  <c:v>Bendras skaičius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0-F1AC-44AF-AADF-CA835A64C03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2022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86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shade val="86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shade val="86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Negalia 75-100 proc. (I gr.)</c:v>
                </c:pt>
                <c:pt idx="1">
                  <c:v>Negalia 60-70 proc. (II gr.)</c:v>
                </c:pt>
                <c:pt idx="2">
                  <c:v>Negalia 45-55 proc. (III gr.)</c:v>
                </c:pt>
                <c:pt idx="3">
                  <c:v>Bendras skaičius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362</c:v>
                </c:pt>
                <c:pt idx="1">
                  <c:v>1063</c:v>
                </c:pt>
                <c:pt idx="2">
                  <c:v>1099</c:v>
                </c:pt>
                <c:pt idx="3">
                  <c:v>2524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1AC-44AF-AADF-CA835A64C03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2023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86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tint val="86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tint val="86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Negalia 75-100 proc. (I gr.)</c:v>
                </c:pt>
                <c:pt idx="1">
                  <c:v>Negalia 60-70 proc. (II gr.)</c:v>
                </c:pt>
                <c:pt idx="2">
                  <c:v>Negalia 45-55 proc. (III gr.)</c:v>
                </c:pt>
                <c:pt idx="3">
                  <c:v>Bendras skaičius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353</c:v>
                </c:pt>
                <c:pt idx="1">
                  <c:v>1032</c:v>
                </c:pt>
                <c:pt idx="2">
                  <c:v>1068</c:v>
                </c:pt>
                <c:pt idx="3">
                  <c:v>2453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1AC-44AF-AADF-CA835A64C033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2024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58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tint val="58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tint val="58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Negalia 75-100 proc. (I gr.)</c:v>
                </c:pt>
                <c:pt idx="1">
                  <c:v>Negalia 60-70 proc. (II gr.)</c:v>
                </c:pt>
                <c:pt idx="2">
                  <c:v>Negalia 45-55 proc. (III gr.)</c:v>
                </c:pt>
                <c:pt idx="3">
                  <c:v>Bendras skaičius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394</c:v>
                </c:pt>
                <c:pt idx="1">
                  <c:v>1028</c:v>
                </c:pt>
                <c:pt idx="2">
                  <c:v>1356</c:v>
                </c:pt>
                <c:pt idx="3">
                  <c:v>2778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1AC-44AF-AADF-CA835A64C033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947037391"/>
        <c:axId val="947038831"/>
      </c:barChart>
      <c:catAx>
        <c:axId val="9470373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  <c:crossAx val="947038831"/>
        <c:crosses val="autoZero"/>
        <c:auto val="1"/>
        <c:lblAlgn val="ctr"/>
        <c:lblOffset val="100"/>
        <c:noMultiLvlLbl val="0"/>
      </c:catAx>
      <c:valAx>
        <c:axId val="9470388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9470373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</c:legendEntry>
      <c:layout>
        <c:manualLayout>
          <c:xMode val="edge"/>
          <c:yMode val="edge"/>
          <c:x val="0.38624144480165068"/>
          <c:y val="0.87742133514134124"/>
          <c:w val="0.15799103846351548"/>
          <c:h val="6.089787798666140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Pasiskirstymas pagal neįgalumo lygį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2.2042533294518562E-2"/>
          <c:y val="7.8783239421192919E-2"/>
          <c:w val="0.97148412184057031"/>
          <c:h val="0.681889830869509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6">
                <a:tint val="58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Lengvas neįgalumas</c:v>
                </c:pt>
                <c:pt idx="1">
                  <c:v>Vidutinis neįgalumas</c:v>
                </c:pt>
                <c:pt idx="2">
                  <c:v>Sunkus neįgalumas</c:v>
                </c:pt>
                <c:pt idx="3">
                  <c:v>Bendras skaičius</c:v>
                </c:pt>
              </c:strCache>
            </c:strRef>
          </c:cat>
          <c:val>
            <c:numRef>
              <c:f>Lapas1!$B$2:$B$5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0-18C4-463F-803B-52F983F560D5}"/>
            </c:ext>
          </c:extLst>
        </c:ser>
        <c:ser>
          <c:idx val="1"/>
          <c:order val="1"/>
          <c:tx>
            <c:strRef>
              <c:f>Lapas1!$C$1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6">
                <a:tint val="86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Lengvas neįgalumas</c:v>
                </c:pt>
                <c:pt idx="1">
                  <c:v>Vidutinis neįgalumas</c:v>
                </c:pt>
                <c:pt idx="2">
                  <c:v>Sunkus neįgalumas</c:v>
                </c:pt>
                <c:pt idx="3">
                  <c:v>Bendras skaičius</c:v>
                </c:pt>
              </c:strCache>
            </c:strRef>
          </c:cat>
          <c:val>
            <c:numRef>
              <c:f>Lapas1!$C$2:$C$5</c:f>
              <c:numCache>
                <c:formatCode>General</c:formatCode>
                <c:ptCount val="4"/>
                <c:pt idx="0">
                  <c:v>76</c:v>
                </c:pt>
                <c:pt idx="1">
                  <c:v>174</c:v>
                </c:pt>
                <c:pt idx="2">
                  <c:v>83</c:v>
                </c:pt>
                <c:pt idx="3">
                  <c:v>333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C4-463F-803B-52F983F560D5}"/>
            </c:ext>
          </c:extLst>
        </c:ser>
        <c:ser>
          <c:idx val="2"/>
          <c:order val="2"/>
          <c:tx>
            <c:strRef>
              <c:f>Lapas1!$D$1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chemeClr val="accent6">
                <a:shade val="86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Lengvas neįgalumas</c:v>
                </c:pt>
                <c:pt idx="1">
                  <c:v>Vidutinis neįgalumas</c:v>
                </c:pt>
                <c:pt idx="2">
                  <c:v>Sunkus neįgalumas</c:v>
                </c:pt>
                <c:pt idx="3">
                  <c:v>Bendras skaičius</c:v>
                </c:pt>
              </c:strCache>
            </c:strRef>
          </c:cat>
          <c:val>
            <c:numRef>
              <c:f>Lapas1!$D$2:$D$5</c:f>
              <c:numCache>
                <c:formatCode>General</c:formatCode>
                <c:ptCount val="4"/>
                <c:pt idx="0">
                  <c:v>70</c:v>
                </c:pt>
                <c:pt idx="1">
                  <c:v>191</c:v>
                </c:pt>
                <c:pt idx="2">
                  <c:v>92</c:v>
                </c:pt>
                <c:pt idx="3">
                  <c:v>353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8C4-463F-803B-52F983F560D5}"/>
            </c:ext>
          </c:extLst>
        </c:ser>
        <c:ser>
          <c:idx val="3"/>
          <c:order val="3"/>
          <c:tx>
            <c:strRef>
              <c:f>Lapas1!$E$1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chemeClr val="accent6">
                <a:shade val="58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Lapas1!$A$2:$A$5</c:f>
              <c:strCache>
                <c:ptCount val="4"/>
                <c:pt idx="0">
                  <c:v>Lengvas neįgalumas</c:v>
                </c:pt>
                <c:pt idx="1">
                  <c:v>Vidutinis neįgalumas</c:v>
                </c:pt>
                <c:pt idx="2">
                  <c:v>Sunkus neįgalumas</c:v>
                </c:pt>
                <c:pt idx="3">
                  <c:v>Bendras skaičius</c:v>
                </c:pt>
              </c:strCache>
            </c:strRef>
          </c:cat>
          <c:val>
            <c:numRef>
              <c:f>Lapas1!$E$2:$E$5</c:f>
              <c:numCache>
                <c:formatCode>General</c:formatCode>
                <c:ptCount val="4"/>
                <c:pt idx="0">
                  <c:v>92</c:v>
                </c:pt>
                <c:pt idx="1">
                  <c:v>206</c:v>
                </c:pt>
                <c:pt idx="2">
                  <c:v>95</c:v>
                </c:pt>
                <c:pt idx="3">
                  <c:v>393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84-4FE9-B324-0C60435E14A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2095777727"/>
        <c:axId val="2095778207"/>
      </c:barChart>
      <c:catAx>
        <c:axId val="209577772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  <c:crossAx val="2095778207"/>
        <c:crosses val="autoZero"/>
        <c:auto val="1"/>
        <c:lblAlgn val="ctr"/>
        <c:lblOffset val="100"/>
        <c:noMultiLvlLbl val="0"/>
      </c:catAx>
      <c:valAx>
        <c:axId val="2095778207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09577772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</c:legendEntry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</a:t>
            </a:r>
            <a:r>
              <a:rPr lang="lt-LT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ž</a:t>
            </a:r>
            <a:r>
              <a:rPr lang="lt-LT" sz="2400" b="1" baseline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2022 metus</a:t>
            </a:r>
            <a:endParaRPr lang="lt-LT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37027146580572307"/>
          <c:y val="7.3630914316226807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7.3773358495477323E-2"/>
          <c:y val="0.12713304990262747"/>
          <c:w val="0.90903655885989454"/>
          <c:h val="0.64627563819739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BERNIUKAI</c:v>
                </c:pt>
              </c:strCache>
            </c:strRef>
          </c:tx>
          <c:spPr>
            <a:solidFill>
              <a:schemeClr val="accent6">
                <a:tint val="6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SUNKUS</c:v>
                </c:pt>
                <c:pt idx="1">
                  <c:v>VIDUTINIS</c:v>
                </c:pt>
                <c:pt idx="2">
                  <c:v>LENGVAS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0.66269999999999996</c:v>
                </c:pt>
                <c:pt idx="1">
                  <c:v>0.58620000000000005</c:v>
                </c:pt>
                <c:pt idx="2">
                  <c:v>0.53949999999999998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90-4707-8D9C-822B001D019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MERGAITES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SUNKUS</c:v>
                </c:pt>
                <c:pt idx="1">
                  <c:v>VIDUTINIS</c:v>
                </c:pt>
                <c:pt idx="2">
                  <c:v>LENGVAS</c:v>
                </c:pt>
              </c:strCache>
            </c:strRef>
          </c:cat>
          <c:val>
            <c:numRef>
              <c:f>Sheet1!$C$2:$C$5</c:f>
              <c:numCache>
                <c:formatCode>0.00%</c:formatCode>
                <c:ptCount val="4"/>
                <c:pt idx="0">
                  <c:v>0.33729999999999999</c:v>
                </c:pt>
                <c:pt idx="1">
                  <c:v>0.4138</c:v>
                </c:pt>
                <c:pt idx="2">
                  <c:v>0.46050000000000002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D90-4707-8D9C-822B001D019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6">
                <a:shade val="6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SUNKUS</c:v>
                </c:pt>
                <c:pt idx="1">
                  <c:v>VIDUTINIS</c:v>
                </c:pt>
                <c:pt idx="2">
                  <c:v>LENGVAS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5D90-4707-8D9C-822B001D019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852772175"/>
        <c:axId val="1852771695"/>
      </c:barChart>
      <c:catAx>
        <c:axId val="18527721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  <c:crossAx val="1852771695"/>
        <c:crosses val="autoZero"/>
        <c:auto val="1"/>
        <c:lblAlgn val="ctr"/>
        <c:lblOffset val="100"/>
        <c:noMultiLvlLbl val="0"/>
      </c:catAx>
      <c:valAx>
        <c:axId val="18527716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85277217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</c:legendEntry>
      <c:legendEntry>
        <c:idx val="2"/>
        <c:delete val="1"/>
      </c:legendEntry>
      <c:layout>
        <c:manualLayout>
          <c:xMode val="edge"/>
          <c:yMode val="edge"/>
          <c:x val="0.36920851479015865"/>
          <c:y val="0.92688748192190273"/>
          <c:w val="0.24317186073982311"/>
          <c:h val="7.26963234982917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lt-L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Už 2023 metus</a:t>
            </a:r>
          </a:p>
        </c:rich>
      </c:tx>
      <c:layout>
        <c:manualLayout>
          <c:xMode val="edge"/>
          <c:yMode val="edge"/>
          <c:x val="0.3767900566148239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8.1707242792997986E-2"/>
          <c:y val="0.11643830454094024"/>
          <c:w val="0.90903655885989454"/>
          <c:h val="0.6311995635484071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BERNIUKAI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65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tint val="65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tint val="65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sx="96000" sy="96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1080000"/>
              </a:lightRig>
            </a:scene3d>
            <a:sp3d>
              <a:bevelT w="38100" h="12700" prst="softRound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SUNKUS</c:v>
                </c:pt>
                <c:pt idx="1">
                  <c:v>VIDUTINIS</c:v>
                </c:pt>
                <c:pt idx="2">
                  <c:v>LENGVAS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0.67390000000000005</c:v>
                </c:pt>
                <c:pt idx="1">
                  <c:v>0.59160000000000001</c:v>
                </c:pt>
                <c:pt idx="2">
                  <c:v>0.54290000000000005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32-49A5-9DD3-224406FC2D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MERGAITES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sx="96000" sy="96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1080000"/>
              </a:lightRig>
            </a:scene3d>
            <a:sp3d>
              <a:bevelT w="38100" h="12700" prst="softRound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SUNKUS</c:v>
                </c:pt>
                <c:pt idx="1">
                  <c:v>VIDUTINIS</c:v>
                </c:pt>
                <c:pt idx="2">
                  <c:v>LENGVAS</c:v>
                </c:pt>
              </c:strCache>
            </c:strRef>
          </c:cat>
          <c:val>
            <c:numRef>
              <c:f>Sheet1!$C$2:$C$5</c:f>
              <c:numCache>
                <c:formatCode>0.00%</c:formatCode>
                <c:ptCount val="4"/>
                <c:pt idx="0">
                  <c:v>0.3261</c:v>
                </c:pt>
                <c:pt idx="1">
                  <c:v>0.40839999999999999</c:v>
                </c:pt>
                <c:pt idx="2">
                  <c:v>0.45710000000000001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932-49A5-9DD3-224406FC2D2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65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shade val="65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shade val="65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sx="96000" sy="96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1080000"/>
              </a:lightRig>
            </a:scene3d>
            <a:sp3d>
              <a:bevelT w="38100" h="12700" prst="softRound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SUNKUS</c:v>
                </c:pt>
                <c:pt idx="1">
                  <c:v>VIDUTINIS</c:v>
                </c:pt>
                <c:pt idx="2">
                  <c:v>LENGVAS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8932-49A5-9DD3-224406FC2D2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63614655"/>
        <c:axId val="163624255"/>
      </c:barChart>
      <c:catAx>
        <c:axId val="1636146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  <c:crossAx val="163624255"/>
        <c:crosses val="autoZero"/>
        <c:auto val="1"/>
        <c:lblAlgn val="ctr"/>
        <c:lblOffset val="100"/>
        <c:noMultiLvlLbl val="0"/>
      </c:catAx>
      <c:valAx>
        <c:axId val="1636242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6361465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</c:legendEntry>
      <c:legendEntry>
        <c:idx val="2"/>
        <c:delete val="1"/>
      </c:legendEntry>
      <c:layout>
        <c:manualLayout>
          <c:xMode val="edge"/>
          <c:yMode val="edge"/>
          <c:x val="0.37262268497429563"/>
          <c:y val="0.92730367650170831"/>
          <c:w val="0.27855628294397083"/>
          <c:h val="7.26963234982917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t-L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Už 2024 metus</a:t>
            </a:r>
          </a:p>
        </c:rich>
      </c:tx>
      <c:layout>
        <c:manualLayout>
          <c:xMode val="edge"/>
          <c:yMode val="edge"/>
          <c:x val="0.370406732885788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8.4762958176820391E-2"/>
          <c:y val="0.1321953202046128"/>
          <c:w val="0.90903655885989454"/>
          <c:h val="0.6191240936005458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BERNIUKAI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65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tint val="65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tint val="65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sx="96000" sy="96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1080000"/>
              </a:lightRig>
            </a:scene3d>
            <a:sp3d>
              <a:bevelT w="38100" h="12700" prst="softRound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SUNKUS</c:v>
                </c:pt>
                <c:pt idx="1">
                  <c:v>VIDUTINIS</c:v>
                </c:pt>
                <c:pt idx="2">
                  <c:v>LENGVAS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0.70530000000000004</c:v>
                </c:pt>
                <c:pt idx="1">
                  <c:v>0.60189999999999999</c:v>
                </c:pt>
                <c:pt idx="2">
                  <c:v>0.53259999999999996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E7-4F48-A16F-2E7B045BDB0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MERGAITES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sx="96000" sy="96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1080000"/>
              </a:lightRig>
            </a:scene3d>
            <a:sp3d>
              <a:bevelT w="38100" h="12700" prst="softRound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SUNKUS</c:v>
                </c:pt>
                <c:pt idx="1">
                  <c:v>VIDUTINIS</c:v>
                </c:pt>
                <c:pt idx="2">
                  <c:v>LENGVAS</c:v>
                </c:pt>
              </c:strCache>
            </c:strRef>
          </c:cat>
          <c:val>
            <c:numRef>
              <c:f>Sheet1!$C$2:$C$5</c:f>
              <c:numCache>
                <c:formatCode>0.00%</c:formatCode>
                <c:ptCount val="4"/>
                <c:pt idx="0">
                  <c:v>0.29470000000000002</c:v>
                </c:pt>
                <c:pt idx="1">
                  <c:v>0.39810000000000001</c:v>
                </c:pt>
                <c:pt idx="2">
                  <c:v>0.46739999999999998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0E7-4F48-A16F-2E7B045BDB0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65000"/>
                    <a:tint val="98000"/>
                    <a:satMod val="110000"/>
                    <a:lumMod val="104000"/>
                  </a:schemeClr>
                </a:gs>
                <a:gs pos="69000">
                  <a:schemeClr val="accent6">
                    <a:shade val="65000"/>
                    <a:shade val="88000"/>
                    <a:satMod val="130000"/>
                    <a:lumMod val="92000"/>
                  </a:schemeClr>
                </a:gs>
                <a:gs pos="100000">
                  <a:schemeClr val="accent6">
                    <a:shade val="65000"/>
                    <a:shade val="78000"/>
                    <a:satMod val="130000"/>
                    <a:lumMod val="92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50800" dir="5400000" sx="96000" sy="96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1080000"/>
              </a:lightRig>
            </a:scene3d>
            <a:sp3d>
              <a:bevelT w="38100" h="12700" prst="softRound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SUNKUS</c:v>
                </c:pt>
                <c:pt idx="1">
                  <c:v>VIDUTINIS</c:v>
                </c:pt>
                <c:pt idx="2">
                  <c:v>LENGVAS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F0E7-4F48-A16F-2E7B045BDB0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63616575"/>
        <c:axId val="163600255"/>
      </c:barChart>
      <c:catAx>
        <c:axId val="1636165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lt-LT"/>
          </a:p>
        </c:txPr>
        <c:crossAx val="163600255"/>
        <c:crosses val="autoZero"/>
        <c:auto val="1"/>
        <c:lblAlgn val="ctr"/>
        <c:lblOffset val="100"/>
        <c:noMultiLvlLbl val="0"/>
      </c:catAx>
      <c:valAx>
        <c:axId val="1636002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6361657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4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5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6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colors7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8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9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10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lt-LT"/>
              <a:t>Spustelėkite piktogramą norėdami įtraukti paveikslėlį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6/5/2025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51D9DA0-4B7B-3F78-0556-5B1733C1B1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1695450"/>
            <a:ext cx="8637073" cy="1648279"/>
          </a:xfrm>
        </p:spPr>
        <p:txBody>
          <a:bodyPr>
            <a:normAutofit/>
          </a:bodyPr>
          <a:lstStyle/>
          <a:p>
            <a:pPr algn="ctr"/>
            <a:r>
              <a:rPr lang="lt-LT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BENDROJI  STATISTINĖ INFORMACIJA</a:t>
            </a:r>
            <a:endParaRPr lang="lt-LT" sz="4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7A4AEF75-D7D9-D5B7-A139-3851DFB8B9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lt-LT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Bendroji statistinė informacija apie asmenis su negalia Kėdainių rajono savivaldybėje ( </a:t>
            </a:r>
            <a:r>
              <a:rPr lang="lt-LT" sz="2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2022-2024</a:t>
            </a:r>
            <a:r>
              <a:rPr lang="lt-LT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metai )</a:t>
            </a:r>
          </a:p>
        </p:txBody>
      </p:sp>
    </p:spTree>
    <p:extLst>
      <p:ext uri="{BB962C8B-B14F-4D97-AF65-F5344CB8AC3E}">
        <p14:creationId xmlns:p14="http://schemas.microsoft.com/office/powerpoint/2010/main" val="2205849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5E1550A2-DE0D-D3ED-E708-A0AD4CB8F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7343" y="53781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lt-LT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Bendroji  statistika</a:t>
            </a:r>
            <a:br>
              <a:rPr lang="lt-LT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lt-LT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urinio vietos rezervavimo ženklas 6">
            <a:extLst>
              <a:ext uri="{FF2B5EF4-FFF2-40B4-BE49-F238E27FC236}">
                <a16:creationId xmlns:a16="http://schemas.microsoft.com/office/drawing/2014/main" id="{5C6EEFFD-5CC0-9CC7-6ACF-2B75EE177A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9253243"/>
              </p:ext>
            </p:extLst>
          </p:nvPr>
        </p:nvGraphicFramePr>
        <p:xfrm>
          <a:off x="1440218" y="2425065"/>
          <a:ext cx="9037282" cy="25908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565367">
                  <a:extLst>
                    <a:ext uri="{9D8B030D-6E8A-4147-A177-3AD203B41FA5}">
                      <a16:colId xmlns:a16="http://schemas.microsoft.com/office/drawing/2014/main" val="2598403002"/>
                    </a:ext>
                  </a:extLst>
                </a:gridCol>
                <a:gridCol w="1831578">
                  <a:extLst>
                    <a:ext uri="{9D8B030D-6E8A-4147-A177-3AD203B41FA5}">
                      <a16:colId xmlns:a16="http://schemas.microsoft.com/office/drawing/2014/main" val="438170289"/>
                    </a:ext>
                  </a:extLst>
                </a:gridCol>
                <a:gridCol w="1810765">
                  <a:extLst>
                    <a:ext uri="{9D8B030D-6E8A-4147-A177-3AD203B41FA5}">
                      <a16:colId xmlns:a16="http://schemas.microsoft.com/office/drawing/2014/main" val="3484028474"/>
                    </a:ext>
                  </a:extLst>
                </a:gridCol>
                <a:gridCol w="1829572">
                  <a:extLst>
                    <a:ext uri="{9D8B030D-6E8A-4147-A177-3AD203B41FA5}">
                      <a16:colId xmlns:a16="http://schemas.microsoft.com/office/drawing/2014/main" val="63167388"/>
                    </a:ext>
                  </a:extLst>
                </a:gridCol>
              </a:tblGrid>
              <a:tr h="52342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Metai</a:t>
                      </a:r>
                    </a:p>
                    <a:p>
                      <a:pPr algn="ctr"/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lt-LT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m.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lt-LT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m.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lt-LT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m.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778343"/>
                  </a:ext>
                </a:extLst>
              </a:tr>
              <a:tr h="6230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Bendras gyventojų skaičius Kėdainių rajono savivaldybėje</a:t>
                      </a:r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46 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016</a:t>
                      </a:r>
                      <a:endParaRPr lang="lt-LT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</a:t>
                      </a:r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157</a:t>
                      </a:r>
                      <a:endParaRPr lang="lt-LT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834</a:t>
                      </a:r>
                      <a:endParaRPr lang="lt-LT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334350"/>
                  </a:ext>
                </a:extLst>
              </a:tr>
              <a:tr h="6032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Asmenys su negalia</a:t>
                      </a:r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Kėdainių rajono savivaldybėje</a:t>
                      </a:r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3 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770</a:t>
                      </a:r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proc.)</a:t>
                      </a:r>
                    </a:p>
                    <a:p>
                      <a:pPr algn="ctr"/>
                      <a:endParaRPr lang="lt-LT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3 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844</a:t>
                      </a:r>
                      <a:endParaRPr lang="lt-LT" sz="2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(8,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</a:t>
                      </a:r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proc.)</a:t>
                      </a:r>
                      <a:endParaRPr lang="lt-LT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473</a:t>
                      </a:r>
                    </a:p>
                    <a:p>
                      <a:pPr algn="ctr"/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lang="lt-LT" sz="2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,76 proc.)</a:t>
                      </a:r>
                      <a:endParaRPr lang="lt-LT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463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2751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0FFE594-7529-3884-BBA8-C05A95E3E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Stebimas nuoseklus asmenų su negalia skaičiaus didėjimas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3CB9A561-ED6D-81E8-658E-8E3DBFD6B6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lt-LT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rajono savivaldybėje 2024 m. liepos 1 dienai gyveno 45 834 gyventojai, iš kurių </a:t>
            </a:r>
            <a:r>
              <a:rPr lang="lt-LT" sz="24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9,76</a:t>
            </a:r>
            <a:r>
              <a:rPr lang="lt-LT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proc. (arba 4 473) sudarė asmenys su negalia. Stebint 2022</a:t>
            </a:r>
            <a:r>
              <a:rPr lang="lt-LT" sz="1800" dirty="0">
                <a:effectLst/>
                <a:latin typeface="Times New Roman" panose="02020603050405020304" pitchFamily="18" charset="0"/>
              </a:rPr>
              <a:t> </a:t>
            </a:r>
            <a:r>
              <a:rPr lang="lt-L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lt-LT" sz="1800" dirty="0">
                <a:effectLst/>
                <a:latin typeface="Times New Roman" panose="02020603050405020304" pitchFamily="18" charset="0"/>
              </a:rPr>
              <a:t> </a:t>
            </a:r>
            <a:r>
              <a:rPr lang="lt-LT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2024 metų statistikos duomenis, pastebimas bendras asmenų su negalia skaičiaus didėjimas.</a:t>
            </a:r>
            <a:endParaRPr lang="lt-LT" sz="2400" dirty="0">
              <a:solidFill>
                <a:srgbClr val="FF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lt-L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Palyginimui - 2024 m. Lietuvoje gyveno apie 230 tūkst. asmenų su negalia, tai sudarė apie </a:t>
            </a:r>
            <a:r>
              <a:rPr lang="lt-LT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lt-L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proc. nuo bendro šalies gyventojų skaičiaus. Palyginti su 2023 m., asmenų su negalia skaičius padidėjo apie </a:t>
            </a:r>
            <a:r>
              <a:rPr lang="lt-LT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lt-L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lt-LT" sz="2400" dirty="0"/>
              <a:t>proc.</a:t>
            </a:r>
            <a:endParaRPr lang="lt-LT" sz="24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009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014F9-090B-8D6D-9E4A-BFFDED695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766789"/>
            <a:ext cx="9605635" cy="1059305"/>
          </a:xfrm>
        </p:spPr>
        <p:txBody>
          <a:bodyPr>
            <a:normAutofit/>
          </a:bodyPr>
          <a:lstStyle/>
          <a:p>
            <a:pPr algn="ctr"/>
            <a:r>
              <a:rPr lang="lt-L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2024 metų suaugusių asmenų su negalia dalis pagal lytį ir negalios nustatymo pakartotinumą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33F6CE34-7431-CB37-F19E-2407CD92B0C5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32053431"/>
              </p:ext>
            </p:extLst>
          </p:nvPr>
        </p:nvGraphicFramePr>
        <p:xfrm>
          <a:off x="1447800" y="2011363"/>
          <a:ext cx="4645025" cy="3448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34E1CD66-2066-CD31-CAA2-9DF5C9B5DFA2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121569431"/>
              </p:ext>
            </p:extLst>
          </p:nvPr>
        </p:nvGraphicFramePr>
        <p:xfrm>
          <a:off x="6413500" y="2017713"/>
          <a:ext cx="4645025" cy="3441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47651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403F1-7CA1-7FA8-B48D-A678D61BA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852831"/>
          </a:xfrm>
        </p:spPr>
        <p:txBody>
          <a:bodyPr>
            <a:noAutofit/>
          </a:bodyPr>
          <a:lstStyle/>
          <a:p>
            <a:pPr algn="ctr"/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Suaugę asmenys su negalia pagal amžiaus grupes ir lytį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1A04D74-DF7A-901A-8E1E-C4A4F2F7DC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2095556"/>
              </p:ext>
            </p:extLst>
          </p:nvPr>
        </p:nvGraphicFramePr>
        <p:xfrm>
          <a:off x="1450975" y="2016125"/>
          <a:ext cx="9604375" cy="4037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6073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3A0CFDC-0366-F077-1C99-661027DB3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lt-LT" sz="3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Asmenų su negalia skaičiaus dinamika pagal amžiaus grupes</a:t>
            </a:r>
            <a:endParaRPr lang="lt-LT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2" name="Turinio vietos rezervavimo ženklas 11">
            <a:extLst>
              <a:ext uri="{FF2B5EF4-FFF2-40B4-BE49-F238E27FC236}">
                <a16:creationId xmlns:a16="http://schemas.microsoft.com/office/drawing/2014/main" id="{3AA871E1-5E1A-520D-F59C-44CB57FCDC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383696"/>
              </p:ext>
            </p:extLst>
          </p:nvPr>
        </p:nvGraphicFramePr>
        <p:xfrm>
          <a:off x="1450975" y="2016125"/>
          <a:ext cx="9604375" cy="378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10577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97000"/>
                <a:lumOff val="3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14F3924F-AC72-0E42-C823-57583E7FE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lt-LT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Dirbantys darbingo amžiaus asmenys </a:t>
            </a:r>
            <a:br>
              <a:rPr lang="lt-LT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lt-LT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pagal darbingumo lygį</a:t>
            </a:r>
          </a:p>
        </p:txBody>
      </p:sp>
      <p:graphicFrame>
        <p:nvGraphicFramePr>
          <p:cNvPr id="6" name="Turinio vietos rezervavimo ženklas 5">
            <a:extLst>
              <a:ext uri="{FF2B5EF4-FFF2-40B4-BE49-F238E27FC236}">
                <a16:creationId xmlns:a16="http://schemas.microsoft.com/office/drawing/2014/main" id="{C74F1D83-2D65-EDE7-3097-9B5A97A3F3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6262069"/>
              </p:ext>
            </p:extLst>
          </p:nvPr>
        </p:nvGraphicFramePr>
        <p:xfrm>
          <a:off x="933451" y="2016124"/>
          <a:ext cx="10121900" cy="413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19842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1C05B43-E44C-C8A6-B4B7-6A1174053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lt-LT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darbingo amžiaus asmenys </a:t>
            </a:r>
            <a:br>
              <a:rPr lang="lt-LT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lt-LT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pagal Negalios sunkumo lygį</a:t>
            </a:r>
            <a:br>
              <a:rPr lang="lt-L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lt-LT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EDAB07D-E940-F11A-7B54-512D5DBD13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0942776"/>
              </p:ext>
            </p:extLst>
          </p:nvPr>
        </p:nvGraphicFramePr>
        <p:xfrm>
          <a:off x="1076326" y="2016124"/>
          <a:ext cx="10544174" cy="4117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35680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67672-6203-2A7A-3830-313C4FB69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381001"/>
            <a:ext cx="9603275" cy="1200149"/>
          </a:xfrm>
        </p:spPr>
        <p:txBody>
          <a:bodyPr/>
          <a:lstStyle/>
          <a:p>
            <a:pPr algn="ctr"/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Vaikai </a:t>
            </a:r>
            <a:b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rajono savivaldybėje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33964-9EF9-ACDD-98E7-3083664F0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47850"/>
            <a:ext cx="9603275" cy="4114800"/>
          </a:xfrm>
        </p:spPr>
        <p:txBody>
          <a:bodyPr/>
          <a:lstStyle/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Bendrojo ir ikimokyklinio ugdymo įstaigose 2023 m. rugsėjo 1 dieną Kėdainių rajono savivaldybėje mokėsi 6 918 moksleivių. 2024 m. rugsėjo 1 dienai – 6 780 moksleivių.</a:t>
            </a:r>
          </a:p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Mokinių skaičius, kuriems nustatyti specialieji ugdymosi poreikiai (SUP):</a:t>
            </a:r>
          </a:p>
          <a:p>
            <a:endParaRPr lang="lt-LT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DDC9BA4-EA12-468B-2466-9EBCC5DBCE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313312"/>
              </p:ext>
            </p:extLst>
          </p:nvPr>
        </p:nvGraphicFramePr>
        <p:xfrm>
          <a:off x="1451579" y="3601720"/>
          <a:ext cx="9849671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>
                  <a:extLst>
                    <a:ext uri="{9D8B030D-6E8A-4147-A177-3AD203B41FA5}">
                      <a16:colId xmlns:a16="http://schemas.microsoft.com/office/drawing/2014/main" val="347329814"/>
                    </a:ext>
                  </a:extLst>
                </a:gridCol>
                <a:gridCol w="1895475">
                  <a:extLst>
                    <a:ext uri="{9D8B030D-6E8A-4147-A177-3AD203B41FA5}">
                      <a16:colId xmlns:a16="http://schemas.microsoft.com/office/drawing/2014/main" val="2948502168"/>
                    </a:ext>
                  </a:extLst>
                </a:gridCol>
                <a:gridCol w="1695450">
                  <a:extLst>
                    <a:ext uri="{9D8B030D-6E8A-4147-A177-3AD203B41FA5}">
                      <a16:colId xmlns:a16="http://schemas.microsoft.com/office/drawing/2014/main" val="4092775646"/>
                    </a:ext>
                  </a:extLst>
                </a:gridCol>
                <a:gridCol w="2829746">
                  <a:extLst>
                    <a:ext uri="{9D8B030D-6E8A-4147-A177-3AD203B41FA5}">
                      <a16:colId xmlns:a16="http://schemas.microsoft.com/office/drawing/2014/main" val="365757898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Metai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2022-09-01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2023-09-01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2024-09-01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23884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SUP mokiniai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1229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1255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1270 (</a:t>
                      </a:r>
                      <a:r>
                        <a:rPr lang="lt-LT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18,7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lt-LT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</a:t>
                      </a:r>
                      <a:r>
                        <a:rPr lang="lt-LT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isų</a:t>
                      </a: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lt-LT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mokinių)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1821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Nedideli specialieji poreikiai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608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634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635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3576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Vidutiniai specialieji poreikiai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346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323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313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8550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Dideli specialieji poreikiai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218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234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249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3994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Labai dideli specialieji poreikiai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9588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3205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711F5-A7F4-BEA0-F0CF-D5B151D5C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681381"/>
          </a:xfrm>
        </p:spPr>
        <p:txBody>
          <a:bodyPr/>
          <a:lstStyle/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Vaikai kėdainių rajono savivaldybėje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8A99C-EFE5-0AD8-F4B7-500EECC9A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450" y="1856093"/>
            <a:ext cx="10915650" cy="4297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lt-LT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Vaikai su negalia, tenkantys 500-tams Kėdainių r</a:t>
            </a: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lt-LT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savivaldybėje gyvenančių vaikų:</a:t>
            </a:r>
          </a:p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2022 m. – 21,70 vaikai</a:t>
            </a:r>
          </a:p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2023 m. – 23,70 vaikai</a:t>
            </a:r>
          </a:p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2024 m. – 27,20 vaikai</a:t>
            </a:r>
          </a:p>
          <a:p>
            <a:pPr marL="0" indent="0">
              <a:buNone/>
            </a:pPr>
            <a:r>
              <a:rPr lang="lt-LT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Vaikų su negalia dalis nuo visų vaikų Kėdainių rajono savivaldybėje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lt-LT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2022 metais – 4,3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lyginimui, Lietuvoje – 3,3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2023 metais – 4,7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    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lyginimui, Lietuvoje – 3,5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2024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metais – 5,4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lyginimui, Lietuvoje – 3,7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%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71544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86E3861-7AEC-1C03-D436-206E0700D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871881"/>
          </a:xfrm>
        </p:spPr>
        <p:txBody>
          <a:bodyPr>
            <a:normAutofit/>
          </a:bodyPr>
          <a:lstStyle/>
          <a:p>
            <a:pPr algn="ctr"/>
            <a:r>
              <a:rPr lang="lt-LT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Vaikai su Negalia</a:t>
            </a:r>
          </a:p>
        </p:txBody>
      </p:sp>
      <p:graphicFrame>
        <p:nvGraphicFramePr>
          <p:cNvPr id="8" name="Turinio vietos rezervavimo ženklas 7">
            <a:extLst>
              <a:ext uri="{FF2B5EF4-FFF2-40B4-BE49-F238E27FC236}">
                <a16:creationId xmlns:a16="http://schemas.microsoft.com/office/drawing/2014/main" id="{E416B70D-5D91-1760-BF72-1DA9D87BC9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2063766"/>
              </p:ext>
            </p:extLst>
          </p:nvPr>
        </p:nvGraphicFramePr>
        <p:xfrm>
          <a:off x="1285378" y="1825625"/>
          <a:ext cx="9769476" cy="4108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894215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56C51C4B-1811-3557-B1A2-DD8DB1DE6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Vaikų su negalia skaičius pagal amžiaus grupes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936180C-CFBC-6A4E-030D-57D3D24A83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7607344"/>
              </p:ext>
            </p:extLst>
          </p:nvPr>
        </p:nvGraphicFramePr>
        <p:xfrm>
          <a:off x="1451579" y="2311400"/>
          <a:ext cx="9604372" cy="2022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1093">
                  <a:extLst>
                    <a:ext uri="{9D8B030D-6E8A-4147-A177-3AD203B41FA5}">
                      <a16:colId xmlns:a16="http://schemas.microsoft.com/office/drawing/2014/main" val="3071059511"/>
                    </a:ext>
                  </a:extLst>
                </a:gridCol>
                <a:gridCol w="2401093">
                  <a:extLst>
                    <a:ext uri="{9D8B030D-6E8A-4147-A177-3AD203B41FA5}">
                      <a16:colId xmlns:a16="http://schemas.microsoft.com/office/drawing/2014/main" val="2240867973"/>
                    </a:ext>
                  </a:extLst>
                </a:gridCol>
                <a:gridCol w="2401093">
                  <a:extLst>
                    <a:ext uri="{9D8B030D-6E8A-4147-A177-3AD203B41FA5}">
                      <a16:colId xmlns:a16="http://schemas.microsoft.com/office/drawing/2014/main" val="1157009837"/>
                    </a:ext>
                  </a:extLst>
                </a:gridCol>
                <a:gridCol w="2401093">
                  <a:extLst>
                    <a:ext uri="{9D8B030D-6E8A-4147-A177-3AD203B41FA5}">
                      <a16:colId xmlns:a16="http://schemas.microsoft.com/office/drawing/2014/main" val="1071791236"/>
                    </a:ext>
                  </a:extLst>
                </a:gridCol>
              </a:tblGrid>
              <a:tr h="546100"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Amžius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2022 m.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2023 m.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2024 m.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1424737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0-5 metų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51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159783"/>
                  </a:ext>
                </a:extLst>
              </a:tr>
              <a:tr h="523875"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6-13 metų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176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183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208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567406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14-17 metų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106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111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55469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3578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3C109-C929-C9E4-86ED-35E11BE26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Vaikų su negalia dalis procentais pagal neįgalumo lygį ir lytį</a:t>
            </a:r>
            <a:endParaRPr lang="lt-LT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0E38125-CCB7-AE28-866A-27D0854878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8686017"/>
              </p:ext>
            </p:extLst>
          </p:nvPr>
        </p:nvGraphicFramePr>
        <p:xfrm>
          <a:off x="1774825" y="2044699"/>
          <a:ext cx="9121775" cy="3889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47020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6C056-7343-5779-9249-F7240848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Vaikų su negalia dalis procentais pagal neįgalumo lygį ir lytį</a:t>
            </a:r>
            <a:endParaRPr lang="lt-LT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8E14497C-AB99-5D68-5917-BCE77284E6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4416240"/>
              </p:ext>
            </p:extLst>
          </p:nvPr>
        </p:nvGraphicFramePr>
        <p:xfrm>
          <a:off x="1450975" y="2016125"/>
          <a:ext cx="9604375" cy="378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700591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D7196-43D1-DCA4-ABC8-12540FE96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Vaikų su negalia dalis procentais pagal neįgalumo lygį ir lytį</a:t>
            </a:r>
            <a:endParaRPr lang="lt-LT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5207998F-731E-EE74-B3C4-F22709FE2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105296"/>
              </p:ext>
            </p:extLst>
          </p:nvPr>
        </p:nvGraphicFramePr>
        <p:xfrm>
          <a:off x="1993901" y="2006600"/>
          <a:ext cx="9131300" cy="3879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958234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5D939E6-4897-5E38-BDF8-AD58B6F95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lt-LT" sz="24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Mokinių, turinčių specialiųjų ugdymosi poreikių, ugdomų integruotai bendrosios paskirties mokyklose, dalis</a:t>
            </a:r>
            <a:br>
              <a:rPr lang="lt-LT" sz="24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lt-LT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Turinio vietos rezervavimo ženklas 3">
            <a:extLst>
              <a:ext uri="{FF2B5EF4-FFF2-40B4-BE49-F238E27FC236}">
                <a16:creationId xmlns:a16="http://schemas.microsoft.com/office/drawing/2014/main" id="{5E6E9B56-61EF-F3B4-2FD1-EA04A49C0A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3905155"/>
              </p:ext>
            </p:extLst>
          </p:nvPr>
        </p:nvGraphicFramePr>
        <p:xfrm>
          <a:off x="1451030" y="2301875"/>
          <a:ext cx="9604372" cy="298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3343">
                  <a:extLst>
                    <a:ext uri="{9D8B030D-6E8A-4147-A177-3AD203B41FA5}">
                      <a16:colId xmlns:a16="http://schemas.microsoft.com/office/drawing/2014/main" val="3744139854"/>
                    </a:ext>
                  </a:extLst>
                </a:gridCol>
                <a:gridCol w="1731467">
                  <a:extLst>
                    <a:ext uri="{9D8B030D-6E8A-4147-A177-3AD203B41FA5}">
                      <a16:colId xmlns:a16="http://schemas.microsoft.com/office/drawing/2014/main" val="2827530240"/>
                    </a:ext>
                  </a:extLst>
                </a:gridCol>
                <a:gridCol w="1731467">
                  <a:extLst>
                    <a:ext uri="{9D8B030D-6E8A-4147-A177-3AD203B41FA5}">
                      <a16:colId xmlns:a16="http://schemas.microsoft.com/office/drawing/2014/main" val="3213844704"/>
                    </a:ext>
                  </a:extLst>
                </a:gridCol>
                <a:gridCol w="1693989">
                  <a:extLst>
                    <a:ext uri="{9D8B030D-6E8A-4147-A177-3AD203B41FA5}">
                      <a16:colId xmlns:a16="http://schemas.microsoft.com/office/drawing/2014/main" val="3561479999"/>
                    </a:ext>
                  </a:extLst>
                </a:gridCol>
                <a:gridCol w="1844106">
                  <a:extLst>
                    <a:ext uri="{9D8B030D-6E8A-4147-A177-3AD203B41FA5}">
                      <a16:colId xmlns:a16="http://schemas.microsoft.com/office/drawing/2014/main" val="310291237"/>
                    </a:ext>
                  </a:extLst>
                </a:gridCol>
              </a:tblGrid>
              <a:tr h="409834">
                <a:tc>
                  <a:txBody>
                    <a:bodyPr/>
                    <a:lstStyle/>
                    <a:p>
                      <a:pPr algn="ctr"/>
                      <a:r>
                        <a:rPr lang="lt-LT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Mokslo metai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2021-2022</a:t>
                      </a:r>
                    </a:p>
                    <a:p>
                      <a:pPr algn="ctr"/>
                      <a:r>
                        <a:rPr lang="lt-LT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m.m.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2022-2023</a:t>
                      </a:r>
                    </a:p>
                    <a:p>
                      <a:pPr algn="ctr"/>
                      <a:r>
                        <a:rPr lang="lt-LT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m.m.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2023-2024</a:t>
                      </a:r>
                    </a:p>
                    <a:p>
                      <a:pPr algn="ctr"/>
                      <a:r>
                        <a:rPr lang="lt-LT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m.m.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lt-LT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-202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lt-LT" sz="2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sz="2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m.m.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519914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algn="ctr"/>
                      <a:endParaRPr lang="lt-LT" sz="18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sz="18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Mokinių, turinčių specialiųjų ugdymosi poreikių, ugdomų integruotai bendrosios paskirties mokyklose, dalis</a:t>
                      </a:r>
                    </a:p>
                    <a:p>
                      <a:pPr algn="ctr"/>
                      <a:endParaRPr lang="lt-LT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lt-LT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lt-LT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14,90 proc.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en-US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14,24 proc.</a:t>
                      </a:r>
                      <a:endParaRPr lang="lt-LT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lt-LT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lt-LT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  <a:r>
                        <a:rPr lang="lt-LT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proc.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lt-LT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lt-LT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lt-LT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r>
                        <a:rPr lang="lt-LT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proc.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902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00460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31D22BC-E1D9-F64B-2C9A-033E5039C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lt-LT" sz="2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Negalią turinčių mokinių dalis (procentais) nuo mokinių, turinčių specialiųjų ugdymosi poreikių, ugdomų integruotai bendrosios paskirties mokyklose</a:t>
            </a:r>
            <a:br>
              <a:rPr lang="lt-LT" sz="2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lt-LT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Turinio vietos rezervavimo ženklas 3">
            <a:extLst>
              <a:ext uri="{FF2B5EF4-FFF2-40B4-BE49-F238E27FC236}">
                <a16:creationId xmlns:a16="http://schemas.microsoft.com/office/drawing/2014/main" id="{2D598DA1-6CC9-CA2A-B18D-41086CF6CC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1010660"/>
              </p:ext>
            </p:extLst>
          </p:nvPr>
        </p:nvGraphicFramePr>
        <p:xfrm>
          <a:off x="1187806" y="2413635"/>
          <a:ext cx="10213619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0803">
                  <a:extLst>
                    <a:ext uri="{9D8B030D-6E8A-4147-A177-3AD203B41FA5}">
                      <a16:colId xmlns:a16="http://schemas.microsoft.com/office/drawing/2014/main" val="3489920986"/>
                    </a:ext>
                  </a:extLst>
                </a:gridCol>
                <a:gridCol w="1778337">
                  <a:extLst>
                    <a:ext uri="{9D8B030D-6E8A-4147-A177-3AD203B41FA5}">
                      <a16:colId xmlns:a16="http://schemas.microsoft.com/office/drawing/2014/main" val="4144258758"/>
                    </a:ext>
                  </a:extLst>
                </a:gridCol>
                <a:gridCol w="1828571">
                  <a:extLst>
                    <a:ext uri="{9D8B030D-6E8A-4147-A177-3AD203B41FA5}">
                      <a16:colId xmlns:a16="http://schemas.microsoft.com/office/drawing/2014/main" val="1016131973"/>
                    </a:ext>
                  </a:extLst>
                </a:gridCol>
                <a:gridCol w="1779852">
                  <a:extLst>
                    <a:ext uri="{9D8B030D-6E8A-4147-A177-3AD203B41FA5}">
                      <a16:colId xmlns:a16="http://schemas.microsoft.com/office/drawing/2014/main" val="1144607248"/>
                    </a:ext>
                  </a:extLst>
                </a:gridCol>
                <a:gridCol w="1676056">
                  <a:extLst>
                    <a:ext uri="{9D8B030D-6E8A-4147-A177-3AD203B41FA5}">
                      <a16:colId xmlns:a16="http://schemas.microsoft.com/office/drawing/2014/main" val="47082634"/>
                    </a:ext>
                  </a:extLst>
                </a:gridCol>
              </a:tblGrid>
              <a:tr h="379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Mokslo metai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2021</a:t>
                      </a:r>
                      <a:r>
                        <a:rPr lang="lt-LT" sz="2000" kern="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m.m.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2022</a:t>
                      </a:r>
                      <a:r>
                        <a:rPr lang="lt-LT" sz="2000" kern="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2023</a:t>
                      </a:r>
                    </a:p>
                    <a:p>
                      <a:pPr marL="0" algn="ctr" defTabSz="914400" rtl="0" eaLnBrk="1" latinLnBrk="0" hangingPunct="1"/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m.m.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2023</a:t>
                      </a:r>
                      <a:r>
                        <a:rPr lang="lt-LT" sz="2000" kern="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2024</a:t>
                      </a:r>
                    </a:p>
                    <a:p>
                      <a:pPr marL="0" algn="ctr" defTabSz="914400" rtl="0" eaLnBrk="1" latinLnBrk="0" hangingPunct="1"/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m.m.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2024</a:t>
                      </a:r>
                      <a:r>
                        <a:rPr lang="lt-LT" sz="2000" kern="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2025</a:t>
                      </a:r>
                    </a:p>
                    <a:p>
                      <a:pPr marL="0" algn="ctr" defTabSz="914400" rtl="0" eaLnBrk="1" latinLnBrk="0" hangingPunct="1"/>
                      <a:r>
                        <a:rPr lang="lt-LT" sz="20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m.m.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136387"/>
                  </a:ext>
                </a:extLst>
              </a:tr>
              <a:tr h="154857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lt-LT" sz="20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lt-LT" sz="2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Negalią turinčių mokinių dalis nuo mokinių, turinčių specialiųjų ugdymosi poreikių</a:t>
                      </a:r>
                    </a:p>
                    <a:p>
                      <a:pPr marL="0" algn="ctr" defTabSz="914400" rtl="0" eaLnBrk="1" latinLnBrk="0" hangingPunct="1"/>
                      <a:endParaRPr lang="lt-LT" sz="20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20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20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2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16,47 proc.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20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algn="ctr" defTabSz="914400" rtl="0" eaLnBrk="1" latinLnBrk="0" hangingPunct="1"/>
                      <a:endParaRPr lang="lt-LT" sz="20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lt-LT" sz="20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algn="ctr" defTabSz="914400" rtl="0" eaLnBrk="1" latinLnBrk="0" hangingPunct="1"/>
                      <a:endParaRPr lang="lt-LT" sz="20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lt-LT" sz="2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17,86 proc.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lt-LT" sz="20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algn="ctr" defTabSz="914400" rtl="0" eaLnBrk="1" latinLnBrk="0" hangingPunct="1"/>
                      <a:endParaRPr lang="lt-LT" sz="20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lt-LT" sz="2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18,29 proc.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lt-LT" sz="20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algn="ctr" defTabSz="914400" rtl="0" eaLnBrk="1" latinLnBrk="0" hangingPunct="1"/>
                      <a:endParaRPr lang="lt-LT" sz="20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lt-LT" sz="20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17,50 proc.</a:t>
                      </a:r>
                    </a:p>
                    <a:p>
                      <a:pPr marL="0" algn="ctr" defTabSz="914400" rtl="0" eaLnBrk="1" latinLnBrk="0" hangingPunct="1"/>
                      <a:endParaRPr lang="lt-LT" sz="20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algn="ctr" defTabSz="914400" rtl="0" eaLnBrk="1" latinLnBrk="0" hangingPunct="1"/>
                      <a:endParaRPr lang="lt-LT" sz="20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1908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8811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C76D756-6182-1E60-8CF7-8E94F0102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Specialiosios mokyklos Kėdainių rajone</a:t>
            </a:r>
          </a:p>
        </p:txBody>
      </p:sp>
      <p:sp>
        <p:nvSpPr>
          <p:cNvPr id="11" name="Turinio vietos rezervavimo ženklas 10">
            <a:extLst>
              <a:ext uri="{FF2B5EF4-FFF2-40B4-BE49-F238E27FC236}">
                <a16:creationId xmlns:a16="http://schemas.microsoft.com/office/drawing/2014/main" id="{6BB3D1C2-D962-E4A8-8384-3D02295D42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42371" y="2017343"/>
            <a:ext cx="4645152" cy="3441520"/>
          </a:xfrm>
        </p:spPr>
        <p:txBody>
          <a:bodyPr/>
          <a:lstStyle/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„Spindulio“ mokykla – dieninė, savarankiško mokymosi bendrojo lavinimo mokykla Kėdainiuose, vykdanti priešmokyklinio, pradinio, pagrindinio ir papildomo ugdymo programas didelių ir labai didelių specialiųjų poreikių vaikams.</a:t>
            </a:r>
          </a:p>
        </p:txBody>
      </p:sp>
      <p:graphicFrame>
        <p:nvGraphicFramePr>
          <p:cNvPr id="14" name="Turinio vietos rezervavimo ženklas 13">
            <a:extLst>
              <a:ext uri="{FF2B5EF4-FFF2-40B4-BE49-F238E27FC236}">
                <a16:creationId xmlns:a16="http://schemas.microsoft.com/office/drawing/2014/main" id="{C789EA7C-0040-861F-62E5-BB52CB7C0E4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802920956"/>
              </p:ext>
            </p:extLst>
          </p:nvPr>
        </p:nvGraphicFramePr>
        <p:xfrm>
          <a:off x="904477" y="2427763"/>
          <a:ext cx="5555743" cy="17485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1942">
                  <a:extLst>
                    <a:ext uri="{9D8B030D-6E8A-4147-A177-3AD203B41FA5}">
                      <a16:colId xmlns:a16="http://schemas.microsoft.com/office/drawing/2014/main" val="1370177183"/>
                    </a:ext>
                  </a:extLst>
                </a:gridCol>
                <a:gridCol w="880567">
                  <a:extLst>
                    <a:ext uri="{9D8B030D-6E8A-4147-A177-3AD203B41FA5}">
                      <a16:colId xmlns:a16="http://schemas.microsoft.com/office/drawing/2014/main" val="676014255"/>
                    </a:ext>
                  </a:extLst>
                </a:gridCol>
                <a:gridCol w="917259">
                  <a:extLst>
                    <a:ext uri="{9D8B030D-6E8A-4147-A177-3AD203B41FA5}">
                      <a16:colId xmlns:a16="http://schemas.microsoft.com/office/drawing/2014/main" val="504875000"/>
                    </a:ext>
                  </a:extLst>
                </a:gridCol>
                <a:gridCol w="917259">
                  <a:extLst>
                    <a:ext uri="{9D8B030D-6E8A-4147-A177-3AD203B41FA5}">
                      <a16:colId xmlns:a16="http://schemas.microsoft.com/office/drawing/2014/main" val="2664368915"/>
                    </a:ext>
                  </a:extLst>
                </a:gridCol>
                <a:gridCol w="1018716">
                  <a:extLst>
                    <a:ext uri="{9D8B030D-6E8A-4147-A177-3AD203B41FA5}">
                      <a16:colId xmlns:a16="http://schemas.microsoft.com/office/drawing/2014/main" val="3759241135"/>
                    </a:ext>
                  </a:extLst>
                </a:gridCol>
              </a:tblGrid>
              <a:tr h="827815">
                <a:tc>
                  <a:txBody>
                    <a:bodyPr/>
                    <a:lstStyle/>
                    <a:p>
                      <a:pPr algn="ctr"/>
                      <a:r>
                        <a:rPr lang="lt-LT" sz="18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Mokslo metai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t-LT" sz="1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2021</a:t>
                      </a:r>
                      <a:r>
                        <a:rPr lang="lt-LT" sz="1800" b="0" kern="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lt-LT" sz="1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2022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t-LT" sz="1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2022</a:t>
                      </a:r>
                      <a:r>
                        <a:rPr lang="lt-LT" sz="1800" b="0" kern="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lt-LT" sz="1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2023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t-LT" sz="1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2023</a:t>
                      </a:r>
                      <a:r>
                        <a:rPr lang="lt-LT" sz="1800" b="0" kern="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lt-LT" sz="1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2024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t-LT" sz="1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2024</a:t>
                      </a:r>
                      <a:r>
                        <a:rPr lang="lt-LT" sz="1800" b="0" kern="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lt-LT" sz="1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2025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6940096"/>
                  </a:ext>
                </a:extLst>
              </a:tr>
              <a:tr h="920742">
                <a:tc>
                  <a:txBody>
                    <a:bodyPr/>
                    <a:lstStyle/>
                    <a:p>
                      <a:pPr algn="ctr"/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Mokinių skaičius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86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89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lt-LT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lt-LT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27846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19623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16F0CC5-E312-E903-ACC9-D95DB8EE5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63192"/>
          </a:xfrm>
        </p:spPr>
        <p:txBody>
          <a:bodyPr>
            <a:normAutofit fontScale="90000"/>
          </a:bodyPr>
          <a:lstStyle/>
          <a:p>
            <a:pPr algn="ctr"/>
            <a:r>
              <a:rPr lang="lt-LT" sz="27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specialiųjų Mokymosi poreikių turinčių mokinių skaičius</a:t>
            </a:r>
            <a:br>
              <a:rPr lang="lt-LT" sz="27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lt-LT" sz="27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bendrosiose klasėse (20</a:t>
            </a:r>
            <a:r>
              <a:rPr lang="en-US" sz="27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</a:t>
            </a:r>
            <a:r>
              <a:rPr lang="lt-LT" sz="28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lt-LT" sz="27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</a:t>
            </a:r>
            <a:r>
              <a:rPr lang="en-US" sz="27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</a:t>
            </a:r>
            <a:r>
              <a:rPr lang="lt-LT" sz="27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m.M</a:t>
            </a:r>
            <a:r>
              <a:rPr lang="lt-LT" sz="27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.)</a:t>
            </a:r>
            <a:br>
              <a:rPr lang="lt-LT" sz="18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lt-LT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E5393E09-18B5-0ACD-FC81-48E3640EDF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525" y="1867712"/>
            <a:ext cx="9902329" cy="418577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„Ryto“ progimnazija – </a:t>
            </a:r>
            <a:r>
              <a:rPr lang="en-US" sz="29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99</a:t>
            </a: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mokiniai (1-8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„Atžalyno“ gimnazija – </a:t>
            </a:r>
            <a:r>
              <a:rPr lang="en-US" sz="29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</a:t>
            </a: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mokinių (I-IV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Senamiesčio progimnazija – </a:t>
            </a:r>
            <a:r>
              <a:rPr lang="lt-LT" sz="29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105</a:t>
            </a: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mokiniai (1-8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profesinio rengimo centras – </a:t>
            </a:r>
            <a:r>
              <a:rPr lang="lt-LT" sz="29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 </a:t>
            </a: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mokinių (I-II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r. Akademijos gimnazija – </a:t>
            </a:r>
            <a:r>
              <a:rPr lang="lt-LT" sz="29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94</a:t>
            </a: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mokiniai (1-10 kl. ir I-IV gimnazijos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r. Dotnuvos pagrindinė mokykla – </a:t>
            </a:r>
            <a:r>
              <a:rPr lang="lt-LT" sz="29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28</a:t>
            </a: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mokiniai (1-10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r. Josvainių gimnazija – </a:t>
            </a:r>
            <a:r>
              <a:rPr lang="lt-LT" sz="29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75</a:t>
            </a: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mokiniai (1-8 kl. ir I-IV gimnazijos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r. Krakių M.Katkaus gimnazija – </a:t>
            </a:r>
            <a:r>
              <a:rPr lang="lt-LT" sz="29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r>
              <a:rPr lang="lt-LT" sz="29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mokiniai (1-8 kl. ir I-IV gimnazijos kl.)</a:t>
            </a:r>
          </a:p>
        </p:txBody>
      </p:sp>
    </p:spTree>
    <p:extLst>
      <p:ext uri="{BB962C8B-B14F-4D97-AF65-F5344CB8AC3E}">
        <p14:creationId xmlns:p14="http://schemas.microsoft.com/office/powerpoint/2010/main" val="12901719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AE0371D-09FD-29EA-AA88-F0BBE25EF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specialiųjų Mokymosi poreikių turinčių mokinių skaičius</a:t>
            </a:r>
            <a:br>
              <a:rPr lang="lt-LT" sz="24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lt-LT" sz="24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bendrosiose klasėse (2024–2025 M.m</a:t>
            </a:r>
            <a:r>
              <a:rPr lang="lt-LT" sz="24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.)</a:t>
            </a:r>
            <a:endParaRPr lang="lt-LT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5E7EE762-085C-DEC6-DF6F-843625445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4284399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r. Labūnavos pagrindinė mokykla – </a:t>
            </a:r>
            <a:r>
              <a:rPr lang="lt-LT" sz="22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41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mokinys (1-10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r. Šėtos gimnazija – </a:t>
            </a:r>
            <a:r>
              <a:rPr lang="lt-LT" sz="22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mokiniai (1-8 kl. 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 I-II gimnazijos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r. Surviliškio Vinco Svirskio pagrindinė mokykla – </a:t>
            </a:r>
            <a:r>
              <a:rPr lang="lt-LT" sz="22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31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mokinys (1-10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r. Vilainių mokykla-darželis „Obelėlė“ – </a:t>
            </a:r>
            <a:r>
              <a:rPr lang="lt-LT" sz="22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27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mokiniai (1-4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Kėdainių „Šviesioji“ gimnazija – </a:t>
            </a:r>
            <a:r>
              <a:rPr lang="lt-LT" sz="22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mokiniai (I, II, IV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Lietuvos sporto univ-to Kėdainių „Aušros“ progimnazija – </a:t>
            </a:r>
            <a:r>
              <a:rPr lang="lt-LT" sz="2200" b="1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125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mokiniai (1-8 kl.)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VšĮ „Pažinimo taku“ – 1 mokinys</a:t>
            </a:r>
          </a:p>
          <a:p>
            <a:pPr marL="273050" indent="-273050">
              <a:lnSpc>
                <a:spcPct val="107000"/>
              </a:lnSpc>
              <a:spcAft>
                <a:spcPts val="800"/>
              </a:spcAft>
            </a:pP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Palyginimui – 2022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2023 m.m. 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lt-LT" sz="2200" b="1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750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SUP mokinių; 2023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2024 m.m. 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lt-LT" sz="2200" b="1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767 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</a:t>
            </a:r>
            <a:r>
              <a:rPr lang="lt-LT" sz="2200" b="1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mokiniai; 2024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2025 m.m. </a:t>
            </a:r>
            <a:r>
              <a:rPr lang="lt-LT" sz="22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lt-LT" sz="2200" b="1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792</a:t>
            </a:r>
            <a:r>
              <a:rPr lang="lt-LT" sz="22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SUP mokiniai.</a:t>
            </a:r>
            <a:endParaRPr lang="lt-LT" sz="2200" dirty="0"/>
          </a:p>
        </p:txBody>
      </p:sp>
    </p:spTree>
    <p:extLst>
      <p:ext uri="{BB962C8B-B14F-4D97-AF65-F5344CB8AC3E}">
        <p14:creationId xmlns:p14="http://schemas.microsoft.com/office/powerpoint/2010/main" val="2785781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0DF5D02-FEB7-4ACA-7AC5-8A637A339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lt-LT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sutrikimų Pasiskirstymas pagal rūšį iš 792 ugdomų vaikų Kėdainių rajono savivaldybėje 2024</a:t>
            </a:r>
            <a:r>
              <a:rPr lang="lt-LT" sz="28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lt-LT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2025 m.m.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8BAA6E93-A7A4-946B-9512-FA0B94D267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Tarp specialiuosius poreikius turinčių mokinių vyrauja kalbėjimo ir kalbos sutrikimai (332 atvejų (buvo 315)), bendrieji mokymosi sutrikimai ( 121 atvejų (buvo 113), nustatyti kompleksiniai sutrikimai (87 (buvo 91) atvejų), taip pat nežymūs intelekto sutrikimai (75 ( buvo 78) atvejai), specifiniai mokymosi sutrikimai (63 atvejai). Likę atvejai pasiskirsto taip - aktyvumo ar/ir dėmesio sutrikimai, įvairiapusiai raidos sutrikimai (vaikystės autizmas, </a:t>
            </a:r>
            <a:r>
              <a:rPr lang="lt-LT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Aspergerio</a:t>
            </a:r>
            <a:r>
              <a:rPr lang="lt-LT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sindromas, kiti įvairiapusiai raidos sutrikimai), elgesio ir emocijų sutrikimai, lėtiniai neurologiniai ir klausos sutrikimai.</a:t>
            </a:r>
          </a:p>
        </p:txBody>
      </p:sp>
    </p:spTree>
    <p:extLst>
      <p:ext uri="{BB962C8B-B14F-4D97-AF65-F5344CB8AC3E}">
        <p14:creationId xmlns:p14="http://schemas.microsoft.com/office/powerpoint/2010/main" val="26042819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EBB31B53-CA5C-FA1F-21D3-7BEE41C00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0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Informacija parengta remiantis Statistikos departamento, Lietuvos Respublikos socialinės apsaugos ir darbo ministerijos Socialinės statistikos duomenimis, Švietimo valdymo informacinės sistemos duomenimis</a:t>
            </a:r>
            <a:r>
              <a:rPr lang="lt-LT" sz="2000" cap="none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  <a:br>
              <a:rPr lang="lt-LT" sz="2400" dirty="0"/>
            </a:br>
            <a:endParaRPr lang="lt-LT" sz="4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34A35877-048A-3806-A0BE-5DF4642058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lt-LT" sz="6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Ačiū už dėmesį</a:t>
            </a:r>
          </a:p>
        </p:txBody>
      </p:sp>
    </p:spTree>
    <p:extLst>
      <p:ext uri="{BB962C8B-B14F-4D97-AF65-F5344CB8AC3E}">
        <p14:creationId xmlns:p14="http://schemas.microsoft.com/office/powerpoint/2010/main" val="3799041137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ja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TM10001114[[fn=Galerija]]</Template>
  <TotalTime>5481</TotalTime>
  <Words>1107</Words>
  <Application>Microsoft Office PowerPoint</Application>
  <PresentationFormat>Widescreen</PresentationFormat>
  <Paragraphs>187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Gill Sans MT</vt:lpstr>
      <vt:lpstr>Tahoma</vt:lpstr>
      <vt:lpstr>Times New Roman</vt:lpstr>
      <vt:lpstr>Verdana</vt:lpstr>
      <vt:lpstr>Galerija</vt:lpstr>
      <vt:lpstr>BENDROJI  STATISTINĖ INFORMACIJA</vt:lpstr>
      <vt:lpstr>Bendroji  statistika </vt:lpstr>
      <vt:lpstr>Stebimas nuoseklus asmenų su negalia skaičiaus didėjimas</vt:lpstr>
      <vt:lpstr>2024 metų suaugusių asmenų su negalia dalis pagal lytį ir negalios nustatymo pakartotinumą</vt:lpstr>
      <vt:lpstr>Suaugę asmenys su negalia pagal amžiaus grupes ir lytį</vt:lpstr>
      <vt:lpstr>Asmenų su negalia skaičiaus dinamika pagal amžiaus grupes</vt:lpstr>
      <vt:lpstr>Dirbantys darbingo amžiaus asmenys  pagal darbingumo lygį</vt:lpstr>
      <vt:lpstr>darbingo amžiaus asmenys  pagal Negalios sunkumo lygį </vt:lpstr>
      <vt:lpstr>Vaikai  Kėdainių rajono savivaldybėje</vt:lpstr>
      <vt:lpstr>Vaikai kėdainių rajono savivaldybėje</vt:lpstr>
      <vt:lpstr>Vaikai su Negalia</vt:lpstr>
      <vt:lpstr>Vaikų su negalia skaičius pagal amžiaus grupes</vt:lpstr>
      <vt:lpstr>Vaikų su negalia dalis procentais pagal neįgalumo lygį ir lytį</vt:lpstr>
      <vt:lpstr>Vaikų su negalia dalis procentais pagal neįgalumo lygį ir lytį</vt:lpstr>
      <vt:lpstr>Vaikų su negalia dalis procentais pagal neįgalumo lygį ir lytį</vt:lpstr>
      <vt:lpstr>Mokinių, turinčių specialiųjų ugdymosi poreikių, ugdomų integruotai bendrosios paskirties mokyklose, dalis </vt:lpstr>
      <vt:lpstr>Negalią turinčių mokinių dalis (procentais) nuo mokinių, turinčių specialiųjų ugdymosi poreikių, ugdomų integruotai bendrosios paskirties mokyklose </vt:lpstr>
      <vt:lpstr>Specialiosios mokyklos Kėdainių rajone</vt:lpstr>
      <vt:lpstr>specialiųjų Mokymosi poreikių turinčių mokinių skaičius bendrosiose klasėse (2024–2025 m.M.) </vt:lpstr>
      <vt:lpstr>specialiųjų Mokymosi poreikių turinčių mokinių skaičius bendrosiose klasėse (2024–2025 M.m.)</vt:lpstr>
      <vt:lpstr>sutrikimų Pasiskirstymas pagal rūšį iš 792 ugdomų vaikų Kėdainių rajono savivaldybėje 2024–2025 m.m.</vt:lpstr>
      <vt:lpstr>Informacija parengta remiantis Statistikos departamento, Lietuvos Respublikos socialinės apsaugos ir darbo ministerijos Socialinės statistikos duomenimis, Švietimo valdymo informacinės sistemos duomenimis.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Kėdainių Savivaldybė</dc:creator>
  <cp:lastModifiedBy>Daiva Čižinauskienė</cp:lastModifiedBy>
  <cp:revision>75</cp:revision>
  <cp:lastPrinted>2025-05-21T07:21:49Z</cp:lastPrinted>
  <dcterms:created xsi:type="dcterms:W3CDTF">2024-06-07T07:52:35Z</dcterms:created>
  <dcterms:modified xsi:type="dcterms:W3CDTF">2025-06-05T10:34:37Z</dcterms:modified>
</cp:coreProperties>
</file>